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20" r:id="rId2"/>
    <p:sldId id="277" r:id="rId3"/>
    <p:sldId id="302" r:id="rId4"/>
    <p:sldId id="306" r:id="rId5"/>
    <p:sldId id="279" r:id="rId6"/>
    <p:sldId id="307" r:id="rId7"/>
    <p:sldId id="303" r:id="rId8"/>
    <p:sldId id="309" r:id="rId9"/>
    <p:sldId id="308" r:id="rId10"/>
    <p:sldId id="310" r:id="rId11"/>
    <p:sldId id="312" r:id="rId12"/>
    <p:sldId id="311" r:id="rId13"/>
    <p:sldId id="304" r:id="rId14"/>
    <p:sldId id="305" r:id="rId15"/>
    <p:sldId id="314" r:id="rId16"/>
    <p:sldId id="313" r:id="rId17"/>
    <p:sldId id="315" r:id="rId18"/>
    <p:sldId id="319" r:id="rId19"/>
    <p:sldId id="299" r:id="rId20"/>
    <p:sldId id="300" r:id="rId21"/>
    <p:sldId id="316" r:id="rId22"/>
    <p:sldId id="317" r:id="rId23"/>
    <p:sldId id="272" r:id="rId24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 Louw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FF00"/>
    <a:srgbClr val="00FFF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5C35-2AC1-4B14-BFFF-986383B1EDD3}" type="datetimeFigureOut">
              <a:rPr lang="en-ZA" smtClean="0"/>
              <a:t>2016/11/19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41EB-ACAB-491B-99FA-DBE8E5917E2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01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D7D1-EDB0-4220-B78A-46ADB4CA27F0}" type="datetimeFigureOut">
              <a:rPr lang="en-ZA" smtClean="0"/>
              <a:t>2016/11/19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CC48-ECC4-4A0C-94FE-2DA2AD86A0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9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50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5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2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1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3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&amp;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10" y="147889"/>
            <a:ext cx="1671636" cy="10215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37595" y="1529142"/>
            <a:ext cx="7772400" cy="1067552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1, </a:t>
            </a:r>
            <a:b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5 DECEMBER 2016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83599" y="2539254"/>
            <a:ext cx="6773164" cy="297964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PRIORITISATION AND RIVER RESOURCE UNITS</a:t>
            </a:r>
            <a:endParaRPr lang="en-Z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1900" y="6063625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Delana Louw, Rivers for Africa</a:t>
            </a:r>
          </a:p>
        </p:txBody>
      </p:sp>
    </p:spTree>
    <p:extLst>
      <p:ext uri="{BB962C8B-B14F-4D97-AF65-F5344CB8AC3E}">
        <p14:creationId xmlns:p14="http://schemas.microsoft.com/office/powerpoint/2010/main" val="259201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915" y="880563"/>
            <a:ext cx="7757086" cy="470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ZA" b="1" i="1" dirty="0">
                <a:solidFill>
                  <a:srgbClr val="FF0000"/>
                </a:solidFill>
              </a:rPr>
              <a:t>How do we determine the Socio-Cultural Importance for 186 SQs?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ZA" sz="1200" dirty="0">
              <a:solidFill>
                <a:prstClr val="black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Rule based model.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Evaluates the following: Ritual Use, Aesthetic Value, Resource Dependence, Recreational Use, Historical/Cultural Value.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Scores 0 – 5.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Some of the metrics are weighted.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Each SQ evaluated and output is a Very Low, Low, Moderate, High or Very High rating.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930" y="111159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7)</a:t>
            </a:r>
          </a:p>
        </p:txBody>
      </p:sp>
    </p:spTree>
    <p:extLst>
      <p:ext uri="{BB962C8B-B14F-4D97-AF65-F5344CB8AC3E}">
        <p14:creationId xmlns:p14="http://schemas.microsoft.com/office/powerpoint/2010/main" val="127603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4704" y="836602"/>
            <a:ext cx="7669162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ZA" b="1" i="1" dirty="0">
                <a:solidFill>
                  <a:srgbClr val="FF0000"/>
                </a:solidFill>
              </a:rPr>
              <a:t>How do we determine the Water Resource Use Importance for 186 SQs?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ZA" sz="1200" dirty="0">
              <a:solidFill>
                <a:prstClr val="black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Rule based model.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Evaluates the following: Current water balance of catchment contributing to flow; Operational purposes; Groundwater Development Impact on Baseflows; Future development and water use; River and dam water quality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Scores 0 – 4.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Metric with highest rating becomes overall rating.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Each SQ evaluated and output is a Low, Moderate, High or Very High rating.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930" y="111159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(7)</a:t>
            </a:r>
          </a:p>
        </p:txBody>
      </p:sp>
    </p:spTree>
    <p:extLst>
      <p:ext uri="{BB962C8B-B14F-4D97-AF65-F5344CB8AC3E}">
        <p14:creationId xmlns:p14="http://schemas.microsoft.com/office/powerpoint/2010/main" val="306292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8930" y="111159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(8)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3" t="1620" r="3200" b="4661"/>
          <a:stretch/>
        </p:blipFill>
        <p:spPr>
          <a:xfrm>
            <a:off x="1248698" y="634379"/>
            <a:ext cx="6223818" cy="5690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2993" y="5820696"/>
            <a:ext cx="35273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Gatberg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Inxu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ZA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future development)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91543" y="5155475"/>
            <a:ext cx="836023" cy="700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72515" y="4862959"/>
            <a:ext cx="16714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(future development)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0626" y="5820696"/>
            <a:ext cx="1133168" cy="71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10318" y="3129273"/>
            <a:ext cx="2873476" cy="1268203"/>
          </a:xfrm>
          <a:prstGeom prst="straightConnector1">
            <a:avLst/>
          </a:prstGeom>
          <a:ln w="38100">
            <a:solidFill>
              <a:srgbClr val="FF99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80788" y="2000694"/>
            <a:ext cx="17648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b="1" dirty="0" err="1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Thina</a:t>
            </a:r>
            <a:r>
              <a:rPr lang="en-ZA" b="1" dirty="0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(ecological and SCI importance)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72514" y="4172902"/>
            <a:ext cx="1671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b="1" dirty="0" err="1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Mzintlava</a:t>
            </a:r>
            <a:r>
              <a:rPr lang="en-ZA" b="1" dirty="0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(IEI and WRUI)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03809" y="4602353"/>
            <a:ext cx="866468" cy="365279"/>
          </a:xfrm>
          <a:prstGeom prst="straightConnector1">
            <a:avLst/>
          </a:prstGeom>
          <a:ln w="38100">
            <a:solidFill>
              <a:srgbClr val="FF99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8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970" y="2672738"/>
            <a:ext cx="753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 RU SELECTION</a:t>
            </a:r>
          </a:p>
        </p:txBody>
      </p:sp>
    </p:spTree>
    <p:extLst>
      <p:ext uri="{BB962C8B-B14F-4D97-AF65-F5344CB8AC3E}">
        <p14:creationId xmlns:p14="http://schemas.microsoft.com/office/powerpoint/2010/main" val="144699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0393" y="813921"/>
            <a:ext cx="740360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ZA" b="1" i="1" dirty="0">
                <a:solidFill>
                  <a:srgbClr val="FF0000"/>
                </a:solidFill>
              </a:rPr>
              <a:t>What are river RUs?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1200" b="1" i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RUs require different EWRs (due to different flow patterns, reaction of habitat and biota to stress, management and operational structures).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2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RUs are always linear (i.e. a river reach)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2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The detailed approach applied on rivers with many high priority SQs in is called the determination of  Management Resource Units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2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The other rivers (dominated by low and moderate priority RUs) consist of RUs that combines SQs where the PES and </a:t>
            </a:r>
            <a:r>
              <a:rPr lang="en-ZA" sz="2200" b="1" dirty="0" err="1">
                <a:solidFill>
                  <a:prstClr val="black"/>
                </a:solidFill>
              </a:rPr>
              <a:t>landuse</a:t>
            </a:r>
            <a:r>
              <a:rPr lang="en-ZA" sz="2200" b="1" dirty="0">
                <a:solidFill>
                  <a:prstClr val="black"/>
                </a:solidFill>
              </a:rPr>
              <a:t> are similar.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930" y="229146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RIVER RESOURCE UNITS (1)</a:t>
            </a:r>
          </a:p>
        </p:txBody>
      </p:sp>
    </p:spTree>
    <p:extLst>
      <p:ext uri="{BB962C8B-B14F-4D97-AF65-F5344CB8AC3E}">
        <p14:creationId xmlns:p14="http://schemas.microsoft.com/office/powerpoint/2010/main" val="120726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7827" y="1184994"/>
            <a:ext cx="74036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ZA" b="1" i="1" dirty="0">
                <a:solidFill>
                  <a:srgbClr val="FF0000"/>
                </a:solidFill>
              </a:rPr>
              <a:t>How are Management Resource Units (MRUs) determined?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sz="1200" b="1" i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Natural Resource Units based on EcoRegions and </a:t>
            </a:r>
            <a:r>
              <a:rPr lang="en-ZA" b="1" dirty="0" err="1">
                <a:solidFill>
                  <a:prstClr val="black"/>
                </a:solidFill>
              </a:rPr>
              <a:t>Geomorph</a:t>
            </a:r>
            <a:r>
              <a:rPr lang="en-ZA" b="1" dirty="0">
                <a:solidFill>
                  <a:prstClr val="black"/>
                </a:solidFill>
              </a:rPr>
              <a:t> Zones are first assessed.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Then, superimpose land-use,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PES,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Operational Structures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This results in MRUs which must be reaches that are similar in state, land-use and operation and can therefore be managed as an entity.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0476" y="352238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RIVER RESOURCE UNITS (2)</a:t>
            </a:r>
          </a:p>
        </p:txBody>
      </p:sp>
    </p:spTree>
    <p:extLst>
      <p:ext uri="{BB962C8B-B14F-4D97-AF65-F5344CB8AC3E}">
        <p14:creationId xmlns:p14="http://schemas.microsoft.com/office/powerpoint/2010/main" val="415865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8930" y="229146"/>
            <a:ext cx="753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TSITSA MRUs</a:t>
            </a:r>
          </a:p>
        </p:txBody>
      </p:sp>
      <p:pic>
        <p:nvPicPr>
          <p:cNvPr id="4" name="Picture 6" descr="D:\Consulting\Projects\Rivers_for_Africa\Mzimvubu\Working\07Nov16\Tsitsa_MR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484">
            <a:off x="1114500" y="1563084"/>
            <a:ext cx="8219819" cy="42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317" y="961764"/>
            <a:ext cx="3434662" cy="224381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MRU A: Source to end of T35A-05750: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use is similar, operation, PES similar.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MRU selected as EWR of upper source area not similar to area below.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2503" y="1305893"/>
            <a:ext cx="4601497" cy="194745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MRU B: To proposed </a:t>
            </a:r>
            <a:r>
              <a:rPr lang="en-GB" b="1" kern="1400" spc="25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Ntabelanga</a:t>
            </a: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Dam: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 border due to proposed dam which will result in very different operation downstream.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MRU similar in all aspects (coincides with NRU B.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17" y="4353893"/>
            <a:ext cx="4601497" cy="72353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MRU C: To proposed </a:t>
            </a:r>
            <a:r>
              <a:rPr lang="en-GB" b="1" kern="1400" spc="25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Laleni</a:t>
            </a: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Dam: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the same as for MRU 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316" y="5361971"/>
            <a:ext cx="5944545" cy="101989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MRU D: To confluence: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 similar and does not warrant further delineation.  Coincides largely with NRU </a:t>
            </a:r>
            <a:r>
              <a:rPr lang="en-GB" b="1" kern="1400" spc="25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Tsitsa</a:t>
            </a: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76318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8930" y="229146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THINA MRUs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58" y="183983"/>
            <a:ext cx="3805083" cy="161262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MRU A: Source to end of T34D-05412: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operation and land use different DS of Mount Fletcher.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2503" y="1305893"/>
            <a:ext cx="4601497" cy="131625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MRU B: To proposed end of T34H-05595: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due to change in PES (more gorge type river, better state).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317" y="5361971"/>
            <a:ext cx="5786282" cy="101989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MRU C: To confluence: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kern="1400" spc="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 similar and does not warrant further delineation.</a:t>
            </a:r>
          </a:p>
        </p:txBody>
      </p:sp>
      <p:pic>
        <p:nvPicPr>
          <p:cNvPr id="11" name="Picture 17" descr="D:\Consulting\Projects\Rivers_for_Africa\Mzimvubu\Working\07Nov16\Thina_MR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399">
            <a:off x="615518" y="1491741"/>
            <a:ext cx="8205032" cy="55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0393" y="813921"/>
            <a:ext cx="74036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b="1" i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SQs are linear and can be RUs or fall within a 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RUs are also linear and are similar in definition to an Integrated Unit of Analysis (IUA)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RUs are nested within IUAs which are mostly catchments but can also be linear if the main river is very different from the tributaries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Next speaker will explain IUAs further and provide the delineation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930" y="229146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TO FROM HERE - IUAs</a:t>
            </a:r>
          </a:p>
        </p:txBody>
      </p:sp>
    </p:spTree>
    <p:extLst>
      <p:ext uri="{BB962C8B-B14F-4D97-AF65-F5344CB8AC3E}">
        <p14:creationId xmlns:p14="http://schemas.microsoft.com/office/powerpoint/2010/main" val="380991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5555" y="2338630"/>
            <a:ext cx="753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 RESOURCE UNITS</a:t>
            </a:r>
          </a:p>
        </p:txBody>
      </p:sp>
    </p:spTree>
    <p:extLst>
      <p:ext uri="{BB962C8B-B14F-4D97-AF65-F5344CB8AC3E}">
        <p14:creationId xmlns:p14="http://schemas.microsoft.com/office/powerpoint/2010/main" val="153736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9537" y="878874"/>
            <a:ext cx="4187114" cy="12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>
              <a:buAutoNum type="arabicPeriod"/>
            </a:pPr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Delineate and prioritise RUs and select study sites</a:t>
            </a:r>
          </a:p>
          <a:p>
            <a:pPr fontAlgn="b"/>
            <a:r>
              <a:rPr lang="en-Z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river reaches and prioritise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5061" y="878874"/>
            <a:ext cx="4120282" cy="12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Describe status quo and delineate into IUAs</a:t>
            </a:r>
          </a:p>
          <a:p>
            <a:pPr fontAlgn="ctr"/>
            <a:r>
              <a:rPr lang="en-Z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catchments or reaches that are homogenous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45060" y="2273406"/>
            <a:ext cx="4120282" cy="1697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Quantify BHNR &amp; EWR</a:t>
            </a:r>
          </a:p>
          <a:p>
            <a:pPr fontAlgn="ctr"/>
            <a:r>
              <a:rPr lang="en-Z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water do you need for basic human needs and to maintain a certain ecological status?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973" y="2247232"/>
            <a:ext cx="4187114" cy="17217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Identify and evaluate Scenarios within IWRM</a:t>
            </a:r>
          </a:p>
          <a:p>
            <a:pPr fontAlgn="ctr"/>
            <a:r>
              <a:rPr lang="en-Z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the current state and ecological objectives be influenced by future changes in operation?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0267" y="4240308"/>
            <a:ext cx="4186385" cy="16787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Determine Classes &amp; catchment configurations for Scenarios</a:t>
            </a:r>
          </a:p>
          <a:p>
            <a:pPr fontAlgn="ctr"/>
            <a:r>
              <a:rPr lang="en-Z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scenario, determine the associated Class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45168" y="4407668"/>
            <a:ext cx="4119566" cy="15353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Determine RQOs</a:t>
            </a:r>
          </a:p>
          <a:p>
            <a:pPr fontAlgn="ctr"/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the narrative and numerical limits and provide implementation information</a:t>
            </a:r>
            <a:endParaRPr lang="en-ZA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569916" y="1269240"/>
            <a:ext cx="372304" cy="28495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Circular Arrow 19"/>
          <p:cNvSpPr/>
          <p:nvPr/>
        </p:nvSpPr>
        <p:spPr>
          <a:xfrm rot="5400000">
            <a:off x="8254236" y="1922540"/>
            <a:ext cx="1130157" cy="924675"/>
          </a:xfrm>
          <a:prstGeom prst="circular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4570480" y="2949956"/>
            <a:ext cx="372304" cy="28495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Circular Arrow 22"/>
          <p:cNvSpPr/>
          <p:nvPr/>
        </p:nvSpPr>
        <p:spPr>
          <a:xfrm rot="16200000" flipH="1">
            <a:off x="-102741" y="3794929"/>
            <a:ext cx="1130157" cy="924675"/>
          </a:xfrm>
          <a:prstGeom prst="circular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572756" y="4937183"/>
            <a:ext cx="372304" cy="284959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29146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RESOURCE UNITS &amp; PRIORITISATION: WHERE DOES IT FIT?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7757" y="772480"/>
            <a:ext cx="4198330" cy="14530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5-Point Star 3"/>
          <p:cNvSpPr/>
          <p:nvPr/>
        </p:nvSpPr>
        <p:spPr>
          <a:xfrm>
            <a:off x="3937030" y="1148457"/>
            <a:ext cx="635726" cy="54774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Right Arrow 23"/>
          <p:cNvSpPr/>
          <p:nvPr/>
        </p:nvSpPr>
        <p:spPr>
          <a:xfrm rot="5400000">
            <a:off x="6671498" y="5962692"/>
            <a:ext cx="372304" cy="284959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2246321" y="5983795"/>
            <a:ext cx="461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Legal Notice and Gazetting process</a:t>
            </a:r>
          </a:p>
        </p:txBody>
      </p:sp>
    </p:spTree>
    <p:extLst>
      <p:ext uri="{BB962C8B-B14F-4D97-AF65-F5344CB8AC3E}">
        <p14:creationId xmlns:p14="http://schemas.microsoft.com/office/powerpoint/2010/main" val="32128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00757" y="939777"/>
            <a:ext cx="7288266" cy="506414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RUs for estuaries refer to a single estuary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Estuary delineation must include all areas subjected to tidal action or back flooding when mouth closes, i.e. all estuarine associated vegetation and processes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 only the estuary water body but also supporting physical and biological processes and habitats necessary for that estuarine function and health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Downstream boundary: Estuary mouth. Upstream boundary: limits of tidal variation or salinity penetration, whichever penetrates furthest.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2780" y="226244"/>
            <a:ext cx="716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DELINEATION</a:t>
            </a:r>
          </a:p>
        </p:txBody>
      </p:sp>
    </p:spTree>
    <p:extLst>
      <p:ext uri="{BB962C8B-B14F-4D97-AF65-F5344CB8AC3E}">
        <p14:creationId xmlns:p14="http://schemas.microsoft.com/office/powerpoint/2010/main" val="1930242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36457" y="791085"/>
            <a:ext cx="7493243" cy="2669680"/>
          </a:xfrm>
        </p:spPr>
        <p:txBody>
          <a:bodyPr>
            <a:noAutofit/>
          </a:bodyPr>
          <a:lstStyle/>
          <a:p>
            <a:pPr>
              <a:spcBef>
                <a:spcPts val="135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Estuary functional zone (EFZ) defines geographical boundaries for estuaries, in the case of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Estuary:</a:t>
            </a:r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  <a:defRPr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Downstream boundary: Estuary mouth (31°7'52” S, 29°32'59” E )</a:t>
            </a:r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  <a:defRPr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Upstream boundary: limits of tidal variation or salinity penetration, whichever penetrates furthest (31°29'7.15"S, 29°22'59.66"E)</a:t>
            </a:r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  <a:defRPr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Lateral boundary: +5 m contour above Mean Sea Level along each bank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5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3677" y="388723"/>
            <a:ext cx="8036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MZIMVUBU ESTUARY FUNCTIONAL ZONE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4"/>
          <a:stretch/>
        </p:blipFill>
        <p:spPr bwMode="auto">
          <a:xfrm>
            <a:off x="68826" y="1307597"/>
            <a:ext cx="9075174" cy="468998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524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3334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7970" y="2127615"/>
            <a:ext cx="7530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SQ PRIORITY</a:t>
            </a:r>
          </a:p>
        </p:txBody>
      </p:sp>
    </p:spTree>
    <p:extLst>
      <p:ext uri="{BB962C8B-B14F-4D97-AF65-F5344CB8AC3E}">
        <p14:creationId xmlns:p14="http://schemas.microsoft.com/office/powerpoint/2010/main" val="169102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0393" y="926100"/>
            <a:ext cx="74036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ZA" b="1" i="1" dirty="0">
                <a:solidFill>
                  <a:srgbClr val="FF0000"/>
                </a:solidFill>
              </a:rPr>
              <a:t>What are Sub Quaternary River reaches?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It is short sections of river from the inflow of one tributary to the inflow of a next tributary – the baseline is the 1:500 000 rivers network scale.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186 SQs in the </a:t>
            </a:r>
            <a:r>
              <a:rPr lang="en-ZA" b="1" dirty="0" err="1">
                <a:solidFill>
                  <a:prstClr val="black"/>
                </a:solidFill>
              </a:rPr>
              <a:t>Mzimvubu</a:t>
            </a:r>
            <a:endParaRPr lang="en-ZA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8930" y="229146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(1)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1068" y="3103058"/>
            <a:ext cx="4979844" cy="2752507"/>
            <a:chOff x="2414014" y="2669494"/>
            <a:chExt cx="4979844" cy="2752507"/>
          </a:xfrm>
        </p:grpSpPr>
        <p:sp>
          <p:nvSpPr>
            <p:cNvPr id="5" name="Freeform 3"/>
            <p:cNvSpPr/>
            <p:nvPr/>
          </p:nvSpPr>
          <p:spPr>
            <a:xfrm>
              <a:off x="2414014" y="2669494"/>
              <a:ext cx="4762965" cy="2738446"/>
            </a:xfrm>
            <a:custGeom>
              <a:avLst/>
              <a:gdLst>
                <a:gd name="connsiteX0" fmla="*/ 5211937 w 5302418"/>
                <a:gd name="connsiteY0" fmla="*/ 1380907 h 2753466"/>
                <a:gd name="connsiteX1" fmla="*/ 4538168 w 5302418"/>
                <a:gd name="connsiteY1" fmla="*/ 2704381 h 2753466"/>
                <a:gd name="connsiteX2" fmla="*/ 4153158 w 5302418"/>
                <a:gd name="connsiteY2" fmla="*/ 2475781 h 2753466"/>
                <a:gd name="connsiteX3" fmla="*/ 2781558 w 5302418"/>
                <a:gd name="connsiteY3" fmla="*/ 2535939 h 2753466"/>
                <a:gd name="connsiteX4" fmla="*/ 1819031 w 5302418"/>
                <a:gd name="connsiteY4" fmla="*/ 2211086 h 2753466"/>
                <a:gd name="connsiteX5" fmla="*/ 146642 w 5302418"/>
                <a:gd name="connsiteY5" fmla="*/ 2054675 h 2753466"/>
                <a:gd name="connsiteX6" fmla="*/ 170705 w 5302418"/>
                <a:gd name="connsiteY6" fmla="*/ 1044023 h 2753466"/>
                <a:gd name="connsiteX7" fmla="*/ 904631 w 5302418"/>
                <a:gd name="connsiteY7" fmla="*/ 189781 h 2753466"/>
                <a:gd name="connsiteX8" fmla="*/ 2492800 w 5302418"/>
                <a:gd name="connsiteY8" fmla="*/ 21339 h 2753466"/>
                <a:gd name="connsiteX9" fmla="*/ 3527516 w 5302418"/>
                <a:gd name="connsiteY9" fmla="*/ 526665 h 2753466"/>
                <a:gd name="connsiteX10" fmla="*/ 4153158 w 5302418"/>
                <a:gd name="connsiteY10" fmla="*/ 394317 h 2753466"/>
                <a:gd name="connsiteX11" fmla="*/ 4911147 w 5302418"/>
                <a:gd name="connsiteY11" fmla="*/ 33370 h 2753466"/>
                <a:gd name="connsiteX12" fmla="*/ 4778800 w 5302418"/>
                <a:gd name="connsiteY12" fmla="*/ 1068086 h 2753466"/>
                <a:gd name="connsiteX13" fmla="*/ 5284126 w 5302418"/>
                <a:gd name="connsiteY13" fmla="*/ 1068086 h 2753466"/>
                <a:gd name="connsiteX14" fmla="*/ 5199905 w 5302418"/>
                <a:gd name="connsiteY14" fmla="*/ 1441065 h 2753466"/>
                <a:gd name="connsiteX15" fmla="*/ 5199905 w 5302418"/>
                <a:gd name="connsiteY15" fmla="*/ 1441065 h 2753466"/>
                <a:gd name="connsiteX0" fmla="*/ 5211937 w 5302418"/>
                <a:gd name="connsiteY0" fmla="*/ 1380907 h 2753466"/>
                <a:gd name="connsiteX1" fmla="*/ 4538168 w 5302418"/>
                <a:gd name="connsiteY1" fmla="*/ 2704381 h 2753466"/>
                <a:gd name="connsiteX2" fmla="*/ 4153158 w 5302418"/>
                <a:gd name="connsiteY2" fmla="*/ 2475781 h 2753466"/>
                <a:gd name="connsiteX3" fmla="*/ 2781558 w 5302418"/>
                <a:gd name="connsiteY3" fmla="*/ 2535939 h 2753466"/>
                <a:gd name="connsiteX4" fmla="*/ 1819031 w 5302418"/>
                <a:gd name="connsiteY4" fmla="*/ 2211086 h 2753466"/>
                <a:gd name="connsiteX5" fmla="*/ 146642 w 5302418"/>
                <a:gd name="connsiteY5" fmla="*/ 2054675 h 2753466"/>
                <a:gd name="connsiteX6" fmla="*/ 170705 w 5302418"/>
                <a:gd name="connsiteY6" fmla="*/ 1044023 h 2753466"/>
                <a:gd name="connsiteX7" fmla="*/ 904631 w 5302418"/>
                <a:gd name="connsiteY7" fmla="*/ 189781 h 2753466"/>
                <a:gd name="connsiteX8" fmla="*/ 2492800 w 5302418"/>
                <a:gd name="connsiteY8" fmla="*/ 21339 h 2753466"/>
                <a:gd name="connsiteX9" fmla="*/ 3527516 w 5302418"/>
                <a:gd name="connsiteY9" fmla="*/ 526665 h 2753466"/>
                <a:gd name="connsiteX10" fmla="*/ 4153158 w 5302418"/>
                <a:gd name="connsiteY10" fmla="*/ 394317 h 2753466"/>
                <a:gd name="connsiteX11" fmla="*/ 4357695 w 5302418"/>
                <a:gd name="connsiteY11" fmla="*/ 1429033 h 2753466"/>
                <a:gd name="connsiteX12" fmla="*/ 4778800 w 5302418"/>
                <a:gd name="connsiteY12" fmla="*/ 1068086 h 2753466"/>
                <a:gd name="connsiteX13" fmla="*/ 5284126 w 5302418"/>
                <a:gd name="connsiteY13" fmla="*/ 1068086 h 2753466"/>
                <a:gd name="connsiteX14" fmla="*/ 5199905 w 5302418"/>
                <a:gd name="connsiteY14" fmla="*/ 1441065 h 2753466"/>
                <a:gd name="connsiteX15" fmla="*/ 5199905 w 5302418"/>
                <a:gd name="connsiteY15" fmla="*/ 1441065 h 2753466"/>
                <a:gd name="connsiteX0" fmla="*/ 5211937 w 5302418"/>
                <a:gd name="connsiteY0" fmla="*/ 1380907 h 2753466"/>
                <a:gd name="connsiteX1" fmla="*/ 4538168 w 5302418"/>
                <a:gd name="connsiteY1" fmla="*/ 2704381 h 2753466"/>
                <a:gd name="connsiteX2" fmla="*/ 4153158 w 5302418"/>
                <a:gd name="connsiteY2" fmla="*/ 2475781 h 2753466"/>
                <a:gd name="connsiteX3" fmla="*/ 2781558 w 5302418"/>
                <a:gd name="connsiteY3" fmla="*/ 2535939 h 2753466"/>
                <a:gd name="connsiteX4" fmla="*/ 1819031 w 5302418"/>
                <a:gd name="connsiteY4" fmla="*/ 2211086 h 2753466"/>
                <a:gd name="connsiteX5" fmla="*/ 146642 w 5302418"/>
                <a:gd name="connsiteY5" fmla="*/ 2054675 h 2753466"/>
                <a:gd name="connsiteX6" fmla="*/ 170705 w 5302418"/>
                <a:gd name="connsiteY6" fmla="*/ 1044023 h 2753466"/>
                <a:gd name="connsiteX7" fmla="*/ 904631 w 5302418"/>
                <a:gd name="connsiteY7" fmla="*/ 189781 h 2753466"/>
                <a:gd name="connsiteX8" fmla="*/ 2492800 w 5302418"/>
                <a:gd name="connsiteY8" fmla="*/ 21339 h 2753466"/>
                <a:gd name="connsiteX9" fmla="*/ 3527516 w 5302418"/>
                <a:gd name="connsiteY9" fmla="*/ 526665 h 2753466"/>
                <a:gd name="connsiteX10" fmla="*/ 3924558 w 5302418"/>
                <a:gd name="connsiteY10" fmla="*/ 1164338 h 2753466"/>
                <a:gd name="connsiteX11" fmla="*/ 4357695 w 5302418"/>
                <a:gd name="connsiteY11" fmla="*/ 1429033 h 2753466"/>
                <a:gd name="connsiteX12" fmla="*/ 4778800 w 5302418"/>
                <a:gd name="connsiteY12" fmla="*/ 1068086 h 2753466"/>
                <a:gd name="connsiteX13" fmla="*/ 5284126 w 5302418"/>
                <a:gd name="connsiteY13" fmla="*/ 1068086 h 2753466"/>
                <a:gd name="connsiteX14" fmla="*/ 5199905 w 5302418"/>
                <a:gd name="connsiteY14" fmla="*/ 1441065 h 2753466"/>
                <a:gd name="connsiteX15" fmla="*/ 5199905 w 5302418"/>
                <a:gd name="connsiteY15" fmla="*/ 1441065 h 2753466"/>
                <a:gd name="connsiteX0" fmla="*/ 5211937 w 5309254"/>
                <a:gd name="connsiteY0" fmla="*/ 1380907 h 2753466"/>
                <a:gd name="connsiteX1" fmla="*/ 4538168 w 5309254"/>
                <a:gd name="connsiteY1" fmla="*/ 2704381 h 2753466"/>
                <a:gd name="connsiteX2" fmla="*/ 4153158 w 5309254"/>
                <a:gd name="connsiteY2" fmla="*/ 2475781 h 2753466"/>
                <a:gd name="connsiteX3" fmla="*/ 2781558 w 5309254"/>
                <a:gd name="connsiteY3" fmla="*/ 2535939 h 2753466"/>
                <a:gd name="connsiteX4" fmla="*/ 1819031 w 5309254"/>
                <a:gd name="connsiteY4" fmla="*/ 2211086 h 2753466"/>
                <a:gd name="connsiteX5" fmla="*/ 146642 w 5309254"/>
                <a:gd name="connsiteY5" fmla="*/ 2054675 h 2753466"/>
                <a:gd name="connsiteX6" fmla="*/ 170705 w 5309254"/>
                <a:gd name="connsiteY6" fmla="*/ 1044023 h 2753466"/>
                <a:gd name="connsiteX7" fmla="*/ 904631 w 5309254"/>
                <a:gd name="connsiteY7" fmla="*/ 189781 h 2753466"/>
                <a:gd name="connsiteX8" fmla="*/ 2492800 w 5309254"/>
                <a:gd name="connsiteY8" fmla="*/ 21339 h 2753466"/>
                <a:gd name="connsiteX9" fmla="*/ 3527516 w 5309254"/>
                <a:gd name="connsiteY9" fmla="*/ 526665 h 2753466"/>
                <a:gd name="connsiteX10" fmla="*/ 3924558 w 5309254"/>
                <a:gd name="connsiteY10" fmla="*/ 1164338 h 2753466"/>
                <a:gd name="connsiteX11" fmla="*/ 4357695 w 5309254"/>
                <a:gd name="connsiteY11" fmla="*/ 1429033 h 2753466"/>
                <a:gd name="connsiteX12" fmla="*/ 4670516 w 5309254"/>
                <a:gd name="connsiteY12" fmla="*/ 1910297 h 2753466"/>
                <a:gd name="connsiteX13" fmla="*/ 5284126 w 5309254"/>
                <a:gd name="connsiteY13" fmla="*/ 1068086 h 2753466"/>
                <a:gd name="connsiteX14" fmla="*/ 5199905 w 5309254"/>
                <a:gd name="connsiteY14" fmla="*/ 1441065 h 2753466"/>
                <a:gd name="connsiteX15" fmla="*/ 5199905 w 5309254"/>
                <a:gd name="connsiteY15" fmla="*/ 1441065 h 2753466"/>
                <a:gd name="connsiteX0" fmla="*/ 5211937 w 5289340"/>
                <a:gd name="connsiteY0" fmla="*/ 1380907 h 2753466"/>
                <a:gd name="connsiteX1" fmla="*/ 4538168 w 5289340"/>
                <a:gd name="connsiteY1" fmla="*/ 2704381 h 2753466"/>
                <a:gd name="connsiteX2" fmla="*/ 4153158 w 5289340"/>
                <a:gd name="connsiteY2" fmla="*/ 2475781 h 2753466"/>
                <a:gd name="connsiteX3" fmla="*/ 2781558 w 5289340"/>
                <a:gd name="connsiteY3" fmla="*/ 2535939 h 2753466"/>
                <a:gd name="connsiteX4" fmla="*/ 1819031 w 5289340"/>
                <a:gd name="connsiteY4" fmla="*/ 2211086 h 2753466"/>
                <a:gd name="connsiteX5" fmla="*/ 146642 w 5289340"/>
                <a:gd name="connsiteY5" fmla="*/ 2054675 h 2753466"/>
                <a:gd name="connsiteX6" fmla="*/ 170705 w 5289340"/>
                <a:gd name="connsiteY6" fmla="*/ 1044023 h 2753466"/>
                <a:gd name="connsiteX7" fmla="*/ 904631 w 5289340"/>
                <a:gd name="connsiteY7" fmla="*/ 189781 h 2753466"/>
                <a:gd name="connsiteX8" fmla="*/ 2492800 w 5289340"/>
                <a:gd name="connsiteY8" fmla="*/ 21339 h 2753466"/>
                <a:gd name="connsiteX9" fmla="*/ 3527516 w 5289340"/>
                <a:gd name="connsiteY9" fmla="*/ 526665 h 2753466"/>
                <a:gd name="connsiteX10" fmla="*/ 3924558 w 5289340"/>
                <a:gd name="connsiteY10" fmla="*/ 1164338 h 2753466"/>
                <a:gd name="connsiteX11" fmla="*/ 4357695 w 5289340"/>
                <a:gd name="connsiteY11" fmla="*/ 1429033 h 2753466"/>
                <a:gd name="connsiteX12" fmla="*/ 4670516 w 5289340"/>
                <a:gd name="connsiteY12" fmla="*/ 1910297 h 2753466"/>
                <a:gd name="connsiteX13" fmla="*/ 5260063 w 5289340"/>
                <a:gd name="connsiteY13" fmla="*/ 1068086 h 2753466"/>
                <a:gd name="connsiteX14" fmla="*/ 5199905 w 5289340"/>
                <a:gd name="connsiteY14" fmla="*/ 1441065 h 2753466"/>
                <a:gd name="connsiteX15" fmla="*/ 5199905 w 5289340"/>
                <a:gd name="connsiteY15" fmla="*/ 1441065 h 2753466"/>
                <a:gd name="connsiteX0" fmla="*/ 5211937 w 5211937"/>
                <a:gd name="connsiteY0" fmla="*/ 1380907 h 2753466"/>
                <a:gd name="connsiteX1" fmla="*/ 4538168 w 5211937"/>
                <a:gd name="connsiteY1" fmla="*/ 2704381 h 2753466"/>
                <a:gd name="connsiteX2" fmla="*/ 4153158 w 5211937"/>
                <a:gd name="connsiteY2" fmla="*/ 2475781 h 2753466"/>
                <a:gd name="connsiteX3" fmla="*/ 2781558 w 5211937"/>
                <a:gd name="connsiteY3" fmla="*/ 2535939 h 2753466"/>
                <a:gd name="connsiteX4" fmla="*/ 1819031 w 5211937"/>
                <a:gd name="connsiteY4" fmla="*/ 2211086 h 2753466"/>
                <a:gd name="connsiteX5" fmla="*/ 146642 w 5211937"/>
                <a:gd name="connsiteY5" fmla="*/ 2054675 h 2753466"/>
                <a:gd name="connsiteX6" fmla="*/ 170705 w 5211937"/>
                <a:gd name="connsiteY6" fmla="*/ 1044023 h 2753466"/>
                <a:gd name="connsiteX7" fmla="*/ 904631 w 5211937"/>
                <a:gd name="connsiteY7" fmla="*/ 189781 h 2753466"/>
                <a:gd name="connsiteX8" fmla="*/ 2492800 w 5211937"/>
                <a:gd name="connsiteY8" fmla="*/ 21339 h 2753466"/>
                <a:gd name="connsiteX9" fmla="*/ 3527516 w 5211937"/>
                <a:gd name="connsiteY9" fmla="*/ 526665 h 2753466"/>
                <a:gd name="connsiteX10" fmla="*/ 3924558 w 5211937"/>
                <a:gd name="connsiteY10" fmla="*/ 1164338 h 2753466"/>
                <a:gd name="connsiteX11" fmla="*/ 4357695 w 5211937"/>
                <a:gd name="connsiteY11" fmla="*/ 1429033 h 2753466"/>
                <a:gd name="connsiteX12" fmla="*/ 4670516 w 5211937"/>
                <a:gd name="connsiteY12" fmla="*/ 1910297 h 2753466"/>
                <a:gd name="connsiteX13" fmla="*/ 4754737 w 5211937"/>
                <a:gd name="connsiteY13" fmla="*/ 2199055 h 2753466"/>
                <a:gd name="connsiteX14" fmla="*/ 5199905 w 5211937"/>
                <a:gd name="connsiteY14" fmla="*/ 1441065 h 2753466"/>
                <a:gd name="connsiteX15" fmla="*/ 5199905 w 5211937"/>
                <a:gd name="connsiteY15" fmla="*/ 1441065 h 2753466"/>
                <a:gd name="connsiteX0" fmla="*/ 5211937 w 5211937"/>
                <a:gd name="connsiteY0" fmla="*/ 1380907 h 2753466"/>
                <a:gd name="connsiteX1" fmla="*/ 4538168 w 5211937"/>
                <a:gd name="connsiteY1" fmla="*/ 2704381 h 2753466"/>
                <a:gd name="connsiteX2" fmla="*/ 4153158 w 5211937"/>
                <a:gd name="connsiteY2" fmla="*/ 2475781 h 2753466"/>
                <a:gd name="connsiteX3" fmla="*/ 2781558 w 5211937"/>
                <a:gd name="connsiteY3" fmla="*/ 2535939 h 2753466"/>
                <a:gd name="connsiteX4" fmla="*/ 1819031 w 5211937"/>
                <a:gd name="connsiteY4" fmla="*/ 2211086 h 2753466"/>
                <a:gd name="connsiteX5" fmla="*/ 146642 w 5211937"/>
                <a:gd name="connsiteY5" fmla="*/ 2054675 h 2753466"/>
                <a:gd name="connsiteX6" fmla="*/ 170705 w 5211937"/>
                <a:gd name="connsiteY6" fmla="*/ 1044023 h 2753466"/>
                <a:gd name="connsiteX7" fmla="*/ 904631 w 5211937"/>
                <a:gd name="connsiteY7" fmla="*/ 189781 h 2753466"/>
                <a:gd name="connsiteX8" fmla="*/ 2492800 w 5211937"/>
                <a:gd name="connsiteY8" fmla="*/ 21339 h 2753466"/>
                <a:gd name="connsiteX9" fmla="*/ 3527516 w 5211937"/>
                <a:gd name="connsiteY9" fmla="*/ 526665 h 2753466"/>
                <a:gd name="connsiteX10" fmla="*/ 3924558 w 5211937"/>
                <a:gd name="connsiteY10" fmla="*/ 1164338 h 2753466"/>
                <a:gd name="connsiteX11" fmla="*/ 4357695 w 5211937"/>
                <a:gd name="connsiteY11" fmla="*/ 1429033 h 2753466"/>
                <a:gd name="connsiteX12" fmla="*/ 4670516 w 5211937"/>
                <a:gd name="connsiteY12" fmla="*/ 1910297 h 2753466"/>
                <a:gd name="connsiteX13" fmla="*/ 4754737 w 5211937"/>
                <a:gd name="connsiteY13" fmla="*/ 2199055 h 2753466"/>
                <a:gd name="connsiteX14" fmla="*/ 5199905 w 5211937"/>
                <a:gd name="connsiteY14" fmla="*/ 1441065 h 2753466"/>
                <a:gd name="connsiteX15" fmla="*/ 5199905 w 5211937"/>
                <a:gd name="connsiteY15" fmla="*/ 1441065 h 2753466"/>
                <a:gd name="connsiteX0" fmla="*/ 5211937 w 5211937"/>
                <a:gd name="connsiteY0" fmla="*/ 1380907 h 2753466"/>
                <a:gd name="connsiteX1" fmla="*/ 4538168 w 5211937"/>
                <a:gd name="connsiteY1" fmla="*/ 2704381 h 2753466"/>
                <a:gd name="connsiteX2" fmla="*/ 4153158 w 5211937"/>
                <a:gd name="connsiteY2" fmla="*/ 2475781 h 2753466"/>
                <a:gd name="connsiteX3" fmla="*/ 2781558 w 5211937"/>
                <a:gd name="connsiteY3" fmla="*/ 2535939 h 2753466"/>
                <a:gd name="connsiteX4" fmla="*/ 1819031 w 5211937"/>
                <a:gd name="connsiteY4" fmla="*/ 2211086 h 2753466"/>
                <a:gd name="connsiteX5" fmla="*/ 146642 w 5211937"/>
                <a:gd name="connsiteY5" fmla="*/ 2054675 h 2753466"/>
                <a:gd name="connsiteX6" fmla="*/ 170705 w 5211937"/>
                <a:gd name="connsiteY6" fmla="*/ 1044023 h 2753466"/>
                <a:gd name="connsiteX7" fmla="*/ 904631 w 5211937"/>
                <a:gd name="connsiteY7" fmla="*/ 189781 h 2753466"/>
                <a:gd name="connsiteX8" fmla="*/ 2492800 w 5211937"/>
                <a:gd name="connsiteY8" fmla="*/ 21339 h 2753466"/>
                <a:gd name="connsiteX9" fmla="*/ 3527516 w 5211937"/>
                <a:gd name="connsiteY9" fmla="*/ 526665 h 2753466"/>
                <a:gd name="connsiteX10" fmla="*/ 3924558 w 5211937"/>
                <a:gd name="connsiteY10" fmla="*/ 1164338 h 2753466"/>
                <a:gd name="connsiteX11" fmla="*/ 4357695 w 5211937"/>
                <a:gd name="connsiteY11" fmla="*/ 1429033 h 2753466"/>
                <a:gd name="connsiteX12" fmla="*/ 4670516 w 5211937"/>
                <a:gd name="connsiteY12" fmla="*/ 1910297 h 2753466"/>
                <a:gd name="connsiteX13" fmla="*/ 4754737 w 5211937"/>
                <a:gd name="connsiteY13" fmla="*/ 2199055 h 2753466"/>
                <a:gd name="connsiteX14" fmla="*/ 5199905 w 5211937"/>
                <a:gd name="connsiteY14" fmla="*/ 1441065 h 2753466"/>
                <a:gd name="connsiteX15" fmla="*/ 5199905 w 5211937"/>
                <a:gd name="connsiteY15" fmla="*/ 1441065 h 2753466"/>
                <a:gd name="connsiteX0" fmla="*/ 4706611 w 5199905"/>
                <a:gd name="connsiteY0" fmla="*/ 2355465 h 2738446"/>
                <a:gd name="connsiteX1" fmla="*/ 4538168 w 5199905"/>
                <a:gd name="connsiteY1" fmla="*/ 2704381 h 2738446"/>
                <a:gd name="connsiteX2" fmla="*/ 4153158 w 5199905"/>
                <a:gd name="connsiteY2" fmla="*/ 2475781 h 2738446"/>
                <a:gd name="connsiteX3" fmla="*/ 2781558 w 5199905"/>
                <a:gd name="connsiteY3" fmla="*/ 2535939 h 2738446"/>
                <a:gd name="connsiteX4" fmla="*/ 1819031 w 5199905"/>
                <a:gd name="connsiteY4" fmla="*/ 2211086 h 2738446"/>
                <a:gd name="connsiteX5" fmla="*/ 146642 w 5199905"/>
                <a:gd name="connsiteY5" fmla="*/ 2054675 h 2738446"/>
                <a:gd name="connsiteX6" fmla="*/ 170705 w 5199905"/>
                <a:gd name="connsiteY6" fmla="*/ 1044023 h 2738446"/>
                <a:gd name="connsiteX7" fmla="*/ 904631 w 5199905"/>
                <a:gd name="connsiteY7" fmla="*/ 189781 h 2738446"/>
                <a:gd name="connsiteX8" fmla="*/ 2492800 w 5199905"/>
                <a:gd name="connsiteY8" fmla="*/ 21339 h 2738446"/>
                <a:gd name="connsiteX9" fmla="*/ 3527516 w 5199905"/>
                <a:gd name="connsiteY9" fmla="*/ 526665 h 2738446"/>
                <a:gd name="connsiteX10" fmla="*/ 3924558 w 5199905"/>
                <a:gd name="connsiteY10" fmla="*/ 1164338 h 2738446"/>
                <a:gd name="connsiteX11" fmla="*/ 4357695 w 5199905"/>
                <a:gd name="connsiteY11" fmla="*/ 1429033 h 2738446"/>
                <a:gd name="connsiteX12" fmla="*/ 4670516 w 5199905"/>
                <a:gd name="connsiteY12" fmla="*/ 1910297 h 2738446"/>
                <a:gd name="connsiteX13" fmla="*/ 4754737 w 5199905"/>
                <a:gd name="connsiteY13" fmla="*/ 2199055 h 2738446"/>
                <a:gd name="connsiteX14" fmla="*/ 5199905 w 5199905"/>
                <a:gd name="connsiteY14" fmla="*/ 1441065 h 2738446"/>
                <a:gd name="connsiteX15" fmla="*/ 5199905 w 5199905"/>
                <a:gd name="connsiteY15" fmla="*/ 1441065 h 2738446"/>
                <a:gd name="connsiteX0" fmla="*/ 4706611 w 5200192"/>
                <a:gd name="connsiteY0" fmla="*/ 2355465 h 2738446"/>
                <a:gd name="connsiteX1" fmla="*/ 4538168 w 5200192"/>
                <a:gd name="connsiteY1" fmla="*/ 2704381 h 2738446"/>
                <a:gd name="connsiteX2" fmla="*/ 4153158 w 5200192"/>
                <a:gd name="connsiteY2" fmla="*/ 2475781 h 2738446"/>
                <a:gd name="connsiteX3" fmla="*/ 2781558 w 5200192"/>
                <a:gd name="connsiteY3" fmla="*/ 2535939 h 2738446"/>
                <a:gd name="connsiteX4" fmla="*/ 1819031 w 5200192"/>
                <a:gd name="connsiteY4" fmla="*/ 2211086 h 2738446"/>
                <a:gd name="connsiteX5" fmla="*/ 146642 w 5200192"/>
                <a:gd name="connsiteY5" fmla="*/ 2054675 h 2738446"/>
                <a:gd name="connsiteX6" fmla="*/ 170705 w 5200192"/>
                <a:gd name="connsiteY6" fmla="*/ 1044023 h 2738446"/>
                <a:gd name="connsiteX7" fmla="*/ 904631 w 5200192"/>
                <a:gd name="connsiteY7" fmla="*/ 189781 h 2738446"/>
                <a:gd name="connsiteX8" fmla="*/ 2492800 w 5200192"/>
                <a:gd name="connsiteY8" fmla="*/ 21339 h 2738446"/>
                <a:gd name="connsiteX9" fmla="*/ 3527516 w 5200192"/>
                <a:gd name="connsiteY9" fmla="*/ 526665 h 2738446"/>
                <a:gd name="connsiteX10" fmla="*/ 3924558 w 5200192"/>
                <a:gd name="connsiteY10" fmla="*/ 1164338 h 2738446"/>
                <a:gd name="connsiteX11" fmla="*/ 4357695 w 5200192"/>
                <a:gd name="connsiteY11" fmla="*/ 1429033 h 2738446"/>
                <a:gd name="connsiteX12" fmla="*/ 4670516 w 5200192"/>
                <a:gd name="connsiteY12" fmla="*/ 1910297 h 2738446"/>
                <a:gd name="connsiteX13" fmla="*/ 4754737 w 5200192"/>
                <a:gd name="connsiteY13" fmla="*/ 2199055 h 2738446"/>
                <a:gd name="connsiteX14" fmla="*/ 5199905 w 5200192"/>
                <a:gd name="connsiteY14" fmla="*/ 1441065 h 2738446"/>
                <a:gd name="connsiteX15" fmla="*/ 4682547 w 5200192"/>
                <a:gd name="connsiteY15" fmla="*/ 2283275 h 2738446"/>
                <a:gd name="connsiteX0" fmla="*/ 4706611 w 4762965"/>
                <a:gd name="connsiteY0" fmla="*/ 2355465 h 2738446"/>
                <a:gd name="connsiteX1" fmla="*/ 4538168 w 4762965"/>
                <a:gd name="connsiteY1" fmla="*/ 2704381 h 2738446"/>
                <a:gd name="connsiteX2" fmla="*/ 4153158 w 4762965"/>
                <a:gd name="connsiteY2" fmla="*/ 2475781 h 2738446"/>
                <a:gd name="connsiteX3" fmla="*/ 2781558 w 4762965"/>
                <a:gd name="connsiteY3" fmla="*/ 2535939 h 2738446"/>
                <a:gd name="connsiteX4" fmla="*/ 1819031 w 4762965"/>
                <a:gd name="connsiteY4" fmla="*/ 2211086 h 2738446"/>
                <a:gd name="connsiteX5" fmla="*/ 146642 w 4762965"/>
                <a:gd name="connsiteY5" fmla="*/ 2054675 h 2738446"/>
                <a:gd name="connsiteX6" fmla="*/ 170705 w 4762965"/>
                <a:gd name="connsiteY6" fmla="*/ 1044023 h 2738446"/>
                <a:gd name="connsiteX7" fmla="*/ 904631 w 4762965"/>
                <a:gd name="connsiteY7" fmla="*/ 189781 h 2738446"/>
                <a:gd name="connsiteX8" fmla="*/ 2492800 w 4762965"/>
                <a:gd name="connsiteY8" fmla="*/ 21339 h 2738446"/>
                <a:gd name="connsiteX9" fmla="*/ 3527516 w 4762965"/>
                <a:gd name="connsiteY9" fmla="*/ 526665 h 2738446"/>
                <a:gd name="connsiteX10" fmla="*/ 3924558 w 4762965"/>
                <a:gd name="connsiteY10" fmla="*/ 1164338 h 2738446"/>
                <a:gd name="connsiteX11" fmla="*/ 4357695 w 4762965"/>
                <a:gd name="connsiteY11" fmla="*/ 1429033 h 2738446"/>
                <a:gd name="connsiteX12" fmla="*/ 4670516 w 4762965"/>
                <a:gd name="connsiteY12" fmla="*/ 1910297 h 2738446"/>
                <a:gd name="connsiteX13" fmla="*/ 4754737 w 4762965"/>
                <a:gd name="connsiteY13" fmla="*/ 2199055 h 2738446"/>
                <a:gd name="connsiteX14" fmla="*/ 4706610 w 4762965"/>
                <a:gd name="connsiteY14" fmla="*/ 2283276 h 2738446"/>
                <a:gd name="connsiteX15" fmla="*/ 4682547 w 4762965"/>
                <a:gd name="connsiteY15" fmla="*/ 2283275 h 273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2965" h="2738446">
                  <a:moveTo>
                    <a:pt x="4706611" y="2355465"/>
                  </a:moveTo>
                  <a:cubicBezTo>
                    <a:pt x="4457958" y="2925962"/>
                    <a:pt x="4630410" y="2684328"/>
                    <a:pt x="4538168" y="2704381"/>
                  </a:cubicBezTo>
                  <a:cubicBezTo>
                    <a:pt x="4445926" y="2724434"/>
                    <a:pt x="4445926" y="2503855"/>
                    <a:pt x="4153158" y="2475781"/>
                  </a:cubicBezTo>
                  <a:cubicBezTo>
                    <a:pt x="3860390" y="2447707"/>
                    <a:pt x="3170579" y="2580055"/>
                    <a:pt x="2781558" y="2535939"/>
                  </a:cubicBezTo>
                  <a:cubicBezTo>
                    <a:pt x="2392537" y="2491823"/>
                    <a:pt x="2258184" y="2291297"/>
                    <a:pt x="1819031" y="2211086"/>
                  </a:cubicBezTo>
                  <a:cubicBezTo>
                    <a:pt x="1379878" y="2130875"/>
                    <a:pt x="421363" y="2249185"/>
                    <a:pt x="146642" y="2054675"/>
                  </a:cubicBezTo>
                  <a:cubicBezTo>
                    <a:pt x="-128079" y="1860165"/>
                    <a:pt x="44374" y="1354839"/>
                    <a:pt x="170705" y="1044023"/>
                  </a:cubicBezTo>
                  <a:cubicBezTo>
                    <a:pt x="297036" y="733207"/>
                    <a:pt x="517615" y="360228"/>
                    <a:pt x="904631" y="189781"/>
                  </a:cubicBezTo>
                  <a:cubicBezTo>
                    <a:pt x="1291647" y="19334"/>
                    <a:pt x="2055652" y="-34808"/>
                    <a:pt x="2492800" y="21339"/>
                  </a:cubicBezTo>
                  <a:cubicBezTo>
                    <a:pt x="2929948" y="77486"/>
                    <a:pt x="3288890" y="336165"/>
                    <a:pt x="3527516" y="526665"/>
                  </a:cubicBezTo>
                  <a:cubicBezTo>
                    <a:pt x="3766142" y="717165"/>
                    <a:pt x="3786195" y="1013943"/>
                    <a:pt x="3924558" y="1164338"/>
                  </a:cubicBezTo>
                  <a:cubicBezTo>
                    <a:pt x="4062921" y="1314733"/>
                    <a:pt x="4233369" y="1304707"/>
                    <a:pt x="4357695" y="1429033"/>
                  </a:cubicBezTo>
                  <a:cubicBezTo>
                    <a:pt x="4482021" y="1553360"/>
                    <a:pt x="4604342" y="1781960"/>
                    <a:pt x="4670516" y="1910297"/>
                  </a:cubicBezTo>
                  <a:cubicBezTo>
                    <a:pt x="4736690" y="2038634"/>
                    <a:pt x="4748721" y="2136892"/>
                    <a:pt x="4754737" y="2199055"/>
                  </a:cubicBezTo>
                  <a:cubicBezTo>
                    <a:pt x="4760753" y="2261218"/>
                    <a:pt x="4718642" y="2269239"/>
                    <a:pt x="4706610" y="2283276"/>
                  </a:cubicBezTo>
                  <a:cubicBezTo>
                    <a:pt x="4694578" y="2297313"/>
                    <a:pt x="4855000" y="2002538"/>
                    <a:pt x="4682547" y="228327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8" name="Freeform 4"/>
            <p:cNvSpPr/>
            <p:nvPr/>
          </p:nvSpPr>
          <p:spPr>
            <a:xfrm>
              <a:off x="3487089" y="2835211"/>
              <a:ext cx="1467852" cy="1082843"/>
            </a:xfrm>
            <a:custGeom>
              <a:avLst/>
              <a:gdLst>
                <a:gd name="connsiteX0" fmla="*/ 0 w 1467852"/>
                <a:gd name="connsiteY0" fmla="*/ 0 h 1082843"/>
                <a:gd name="connsiteX1" fmla="*/ 96252 w 1467852"/>
                <a:gd name="connsiteY1" fmla="*/ 24064 h 1082843"/>
                <a:gd name="connsiteX2" fmla="*/ 132347 w 1467852"/>
                <a:gd name="connsiteY2" fmla="*/ 48127 h 1082843"/>
                <a:gd name="connsiteX3" fmla="*/ 156410 w 1467852"/>
                <a:gd name="connsiteY3" fmla="*/ 84222 h 1082843"/>
                <a:gd name="connsiteX4" fmla="*/ 192505 w 1467852"/>
                <a:gd name="connsiteY4" fmla="*/ 156411 h 1082843"/>
                <a:gd name="connsiteX5" fmla="*/ 240631 w 1467852"/>
                <a:gd name="connsiteY5" fmla="*/ 300790 h 1082843"/>
                <a:gd name="connsiteX6" fmla="*/ 252663 w 1467852"/>
                <a:gd name="connsiteY6" fmla="*/ 336885 h 1082843"/>
                <a:gd name="connsiteX7" fmla="*/ 312821 w 1467852"/>
                <a:gd name="connsiteY7" fmla="*/ 397043 h 1082843"/>
                <a:gd name="connsiteX8" fmla="*/ 385010 w 1467852"/>
                <a:gd name="connsiteY8" fmla="*/ 421106 h 1082843"/>
                <a:gd name="connsiteX9" fmla="*/ 421105 w 1467852"/>
                <a:gd name="connsiteY9" fmla="*/ 445169 h 1082843"/>
                <a:gd name="connsiteX10" fmla="*/ 457200 w 1467852"/>
                <a:gd name="connsiteY10" fmla="*/ 457200 h 1082843"/>
                <a:gd name="connsiteX11" fmla="*/ 661736 w 1467852"/>
                <a:gd name="connsiteY11" fmla="*/ 457200 h 1082843"/>
                <a:gd name="connsiteX12" fmla="*/ 685800 w 1467852"/>
                <a:gd name="connsiteY12" fmla="*/ 481264 h 1082843"/>
                <a:gd name="connsiteX13" fmla="*/ 697831 w 1467852"/>
                <a:gd name="connsiteY13" fmla="*/ 517358 h 1082843"/>
                <a:gd name="connsiteX14" fmla="*/ 721894 w 1467852"/>
                <a:gd name="connsiteY14" fmla="*/ 553453 h 1082843"/>
                <a:gd name="connsiteX15" fmla="*/ 733926 w 1467852"/>
                <a:gd name="connsiteY15" fmla="*/ 625643 h 1082843"/>
                <a:gd name="connsiteX16" fmla="*/ 770021 w 1467852"/>
                <a:gd name="connsiteY16" fmla="*/ 685800 h 1082843"/>
                <a:gd name="connsiteX17" fmla="*/ 794084 w 1467852"/>
                <a:gd name="connsiteY17" fmla="*/ 721895 h 1082843"/>
                <a:gd name="connsiteX18" fmla="*/ 866273 w 1467852"/>
                <a:gd name="connsiteY18" fmla="*/ 757990 h 1082843"/>
                <a:gd name="connsiteX19" fmla="*/ 1058778 w 1467852"/>
                <a:gd name="connsiteY19" fmla="*/ 770022 h 1082843"/>
                <a:gd name="connsiteX20" fmla="*/ 1130968 w 1467852"/>
                <a:gd name="connsiteY20" fmla="*/ 794085 h 1082843"/>
                <a:gd name="connsiteX21" fmla="*/ 1215189 w 1467852"/>
                <a:gd name="connsiteY21" fmla="*/ 842211 h 1082843"/>
                <a:gd name="connsiteX22" fmla="*/ 1287378 w 1467852"/>
                <a:gd name="connsiteY22" fmla="*/ 878306 h 1082843"/>
                <a:gd name="connsiteX23" fmla="*/ 1335505 w 1467852"/>
                <a:gd name="connsiteY23" fmla="*/ 938464 h 1082843"/>
                <a:gd name="connsiteX24" fmla="*/ 1395663 w 1467852"/>
                <a:gd name="connsiteY24" fmla="*/ 998622 h 1082843"/>
                <a:gd name="connsiteX25" fmla="*/ 1443789 w 1467852"/>
                <a:gd name="connsiteY25" fmla="*/ 1058779 h 1082843"/>
                <a:gd name="connsiteX26" fmla="*/ 1467852 w 1467852"/>
                <a:gd name="connsiteY26" fmla="*/ 1082843 h 108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7852" h="1082843">
                  <a:moveTo>
                    <a:pt x="0" y="0"/>
                  </a:moveTo>
                  <a:cubicBezTo>
                    <a:pt x="22883" y="4577"/>
                    <a:pt x="71587" y="11731"/>
                    <a:pt x="96252" y="24064"/>
                  </a:cubicBezTo>
                  <a:cubicBezTo>
                    <a:pt x="109186" y="30531"/>
                    <a:pt x="120315" y="40106"/>
                    <a:pt x="132347" y="48127"/>
                  </a:cubicBezTo>
                  <a:cubicBezTo>
                    <a:pt x="140368" y="60159"/>
                    <a:pt x="149943" y="71288"/>
                    <a:pt x="156410" y="84222"/>
                  </a:cubicBezTo>
                  <a:cubicBezTo>
                    <a:pt x="206223" y="183848"/>
                    <a:pt x="123543" y="52967"/>
                    <a:pt x="192505" y="156411"/>
                  </a:cubicBezTo>
                  <a:lnTo>
                    <a:pt x="240631" y="300790"/>
                  </a:lnTo>
                  <a:cubicBezTo>
                    <a:pt x="244642" y="312822"/>
                    <a:pt x="243695" y="327917"/>
                    <a:pt x="252663" y="336885"/>
                  </a:cubicBezTo>
                  <a:cubicBezTo>
                    <a:pt x="272716" y="356938"/>
                    <a:pt x="285918" y="388075"/>
                    <a:pt x="312821" y="397043"/>
                  </a:cubicBezTo>
                  <a:lnTo>
                    <a:pt x="385010" y="421106"/>
                  </a:lnTo>
                  <a:cubicBezTo>
                    <a:pt x="398728" y="425679"/>
                    <a:pt x="408171" y="438702"/>
                    <a:pt x="421105" y="445169"/>
                  </a:cubicBezTo>
                  <a:cubicBezTo>
                    <a:pt x="432449" y="450841"/>
                    <a:pt x="445168" y="453190"/>
                    <a:pt x="457200" y="457200"/>
                  </a:cubicBezTo>
                  <a:cubicBezTo>
                    <a:pt x="541101" y="436226"/>
                    <a:pt x="536130" y="432079"/>
                    <a:pt x="661736" y="457200"/>
                  </a:cubicBezTo>
                  <a:cubicBezTo>
                    <a:pt x="672860" y="459425"/>
                    <a:pt x="677779" y="473243"/>
                    <a:pt x="685800" y="481264"/>
                  </a:cubicBezTo>
                  <a:cubicBezTo>
                    <a:pt x="689810" y="493295"/>
                    <a:pt x="692159" y="506015"/>
                    <a:pt x="697831" y="517358"/>
                  </a:cubicBezTo>
                  <a:cubicBezTo>
                    <a:pt x="704298" y="530292"/>
                    <a:pt x="717321" y="539735"/>
                    <a:pt x="721894" y="553453"/>
                  </a:cubicBezTo>
                  <a:cubicBezTo>
                    <a:pt x="729608" y="576596"/>
                    <a:pt x="728634" y="601829"/>
                    <a:pt x="733926" y="625643"/>
                  </a:cubicBezTo>
                  <a:cubicBezTo>
                    <a:pt x="745177" y="676273"/>
                    <a:pt x="740895" y="649393"/>
                    <a:pt x="770021" y="685800"/>
                  </a:cubicBezTo>
                  <a:cubicBezTo>
                    <a:pt x="779054" y="697091"/>
                    <a:pt x="783859" y="711670"/>
                    <a:pt x="794084" y="721895"/>
                  </a:cubicBezTo>
                  <a:cubicBezTo>
                    <a:pt x="808875" y="736686"/>
                    <a:pt x="844400" y="755687"/>
                    <a:pt x="866273" y="757990"/>
                  </a:cubicBezTo>
                  <a:cubicBezTo>
                    <a:pt x="930213" y="764721"/>
                    <a:pt x="994610" y="766011"/>
                    <a:pt x="1058778" y="770022"/>
                  </a:cubicBezTo>
                  <a:cubicBezTo>
                    <a:pt x="1082841" y="778043"/>
                    <a:pt x="1109863" y="780015"/>
                    <a:pt x="1130968" y="794085"/>
                  </a:cubicBezTo>
                  <a:cubicBezTo>
                    <a:pt x="1218908" y="852711"/>
                    <a:pt x="1108334" y="781151"/>
                    <a:pt x="1215189" y="842211"/>
                  </a:cubicBezTo>
                  <a:cubicBezTo>
                    <a:pt x="1280496" y="879529"/>
                    <a:pt x="1221201" y="856246"/>
                    <a:pt x="1287378" y="878306"/>
                  </a:cubicBezTo>
                  <a:cubicBezTo>
                    <a:pt x="1381183" y="972107"/>
                    <a:pt x="1229283" y="817067"/>
                    <a:pt x="1335505" y="938464"/>
                  </a:cubicBezTo>
                  <a:cubicBezTo>
                    <a:pt x="1354179" y="959806"/>
                    <a:pt x="1395663" y="998622"/>
                    <a:pt x="1395663" y="998622"/>
                  </a:cubicBezTo>
                  <a:cubicBezTo>
                    <a:pt x="1414746" y="1055874"/>
                    <a:pt x="1394314" y="1019199"/>
                    <a:pt x="1443789" y="1058779"/>
                  </a:cubicBezTo>
                  <a:cubicBezTo>
                    <a:pt x="1452647" y="1065865"/>
                    <a:pt x="1467852" y="1082843"/>
                    <a:pt x="1467852" y="108284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9" name="Freeform 5"/>
            <p:cNvSpPr/>
            <p:nvPr/>
          </p:nvSpPr>
          <p:spPr>
            <a:xfrm>
              <a:off x="2849415" y="3874202"/>
              <a:ext cx="2117558" cy="188231"/>
            </a:xfrm>
            <a:custGeom>
              <a:avLst/>
              <a:gdLst>
                <a:gd name="connsiteX0" fmla="*/ 0 w 2117558"/>
                <a:gd name="connsiteY0" fmla="*/ 55883 h 188231"/>
                <a:gd name="connsiteX1" fmla="*/ 108284 w 2117558"/>
                <a:gd name="connsiteY1" fmla="*/ 140104 h 188231"/>
                <a:gd name="connsiteX2" fmla="*/ 144379 w 2117558"/>
                <a:gd name="connsiteY2" fmla="*/ 164167 h 188231"/>
                <a:gd name="connsiteX3" fmla="*/ 216568 w 2117558"/>
                <a:gd name="connsiteY3" fmla="*/ 188231 h 188231"/>
                <a:gd name="connsiteX4" fmla="*/ 409074 w 2117558"/>
                <a:gd name="connsiteY4" fmla="*/ 176199 h 188231"/>
                <a:gd name="connsiteX5" fmla="*/ 481263 w 2117558"/>
                <a:gd name="connsiteY5" fmla="*/ 152136 h 188231"/>
                <a:gd name="connsiteX6" fmla="*/ 529389 w 2117558"/>
                <a:gd name="connsiteY6" fmla="*/ 140104 h 188231"/>
                <a:gd name="connsiteX7" fmla="*/ 613610 w 2117558"/>
                <a:gd name="connsiteY7" fmla="*/ 116041 h 188231"/>
                <a:gd name="connsiteX8" fmla="*/ 685800 w 2117558"/>
                <a:gd name="connsiteY8" fmla="*/ 79946 h 188231"/>
                <a:gd name="connsiteX9" fmla="*/ 757989 w 2117558"/>
                <a:gd name="connsiteY9" fmla="*/ 43852 h 188231"/>
                <a:gd name="connsiteX10" fmla="*/ 998621 w 2117558"/>
                <a:gd name="connsiteY10" fmla="*/ 31820 h 188231"/>
                <a:gd name="connsiteX11" fmla="*/ 1106905 w 2117558"/>
                <a:gd name="connsiteY11" fmla="*/ 67915 h 188231"/>
                <a:gd name="connsiteX12" fmla="*/ 1143000 w 2117558"/>
                <a:gd name="connsiteY12" fmla="*/ 79946 h 188231"/>
                <a:gd name="connsiteX13" fmla="*/ 1203158 w 2117558"/>
                <a:gd name="connsiteY13" fmla="*/ 128073 h 188231"/>
                <a:gd name="connsiteX14" fmla="*/ 1227221 w 2117558"/>
                <a:gd name="connsiteY14" fmla="*/ 164167 h 188231"/>
                <a:gd name="connsiteX15" fmla="*/ 1263316 w 2117558"/>
                <a:gd name="connsiteY15" fmla="*/ 176199 h 188231"/>
                <a:gd name="connsiteX16" fmla="*/ 1419726 w 2117558"/>
                <a:gd name="connsiteY16" fmla="*/ 164167 h 188231"/>
                <a:gd name="connsiteX17" fmla="*/ 1491916 w 2117558"/>
                <a:gd name="connsiteY17" fmla="*/ 128073 h 188231"/>
                <a:gd name="connsiteX18" fmla="*/ 1515979 w 2117558"/>
                <a:gd name="connsiteY18" fmla="*/ 104009 h 188231"/>
                <a:gd name="connsiteX19" fmla="*/ 1552074 w 2117558"/>
                <a:gd name="connsiteY19" fmla="*/ 91978 h 188231"/>
                <a:gd name="connsiteX20" fmla="*/ 1660358 w 2117558"/>
                <a:gd name="connsiteY20" fmla="*/ 116041 h 188231"/>
                <a:gd name="connsiteX21" fmla="*/ 1720516 w 2117558"/>
                <a:gd name="connsiteY21" fmla="*/ 164167 h 188231"/>
                <a:gd name="connsiteX22" fmla="*/ 1756610 w 2117558"/>
                <a:gd name="connsiteY22" fmla="*/ 176199 h 188231"/>
                <a:gd name="connsiteX23" fmla="*/ 1888958 w 2117558"/>
                <a:gd name="connsiteY23" fmla="*/ 152136 h 188231"/>
                <a:gd name="connsiteX24" fmla="*/ 1949116 w 2117558"/>
                <a:gd name="connsiteY24" fmla="*/ 104009 h 188231"/>
                <a:gd name="connsiteX25" fmla="*/ 2069431 w 2117558"/>
                <a:gd name="connsiteY25" fmla="*/ 79946 h 188231"/>
                <a:gd name="connsiteX26" fmla="*/ 2117558 w 2117558"/>
                <a:gd name="connsiteY26" fmla="*/ 55883 h 18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17558" h="188231">
                  <a:moveTo>
                    <a:pt x="0" y="55883"/>
                  </a:moveTo>
                  <a:cubicBezTo>
                    <a:pt x="92206" y="148089"/>
                    <a:pt x="22545" y="91111"/>
                    <a:pt x="108284" y="140104"/>
                  </a:cubicBezTo>
                  <a:cubicBezTo>
                    <a:pt x="120839" y="147278"/>
                    <a:pt x="131165" y="158294"/>
                    <a:pt x="144379" y="164167"/>
                  </a:cubicBezTo>
                  <a:cubicBezTo>
                    <a:pt x="167558" y="174469"/>
                    <a:pt x="216568" y="188231"/>
                    <a:pt x="216568" y="188231"/>
                  </a:cubicBezTo>
                  <a:cubicBezTo>
                    <a:pt x="280737" y="184220"/>
                    <a:pt x="345370" y="184886"/>
                    <a:pt x="409074" y="176199"/>
                  </a:cubicBezTo>
                  <a:cubicBezTo>
                    <a:pt x="434206" y="172772"/>
                    <a:pt x="456968" y="159425"/>
                    <a:pt x="481263" y="152136"/>
                  </a:cubicBezTo>
                  <a:cubicBezTo>
                    <a:pt x="497101" y="147384"/>
                    <a:pt x="513489" y="144647"/>
                    <a:pt x="529389" y="140104"/>
                  </a:cubicBezTo>
                  <a:cubicBezTo>
                    <a:pt x="650213" y="105583"/>
                    <a:pt x="463161" y="153655"/>
                    <a:pt x="613610" y="116041"/>
                  </a:cubicBezTo>
                  <a:cubicBezTo>
                    <a:pt x="717053" y="47080"/>
                    <a:pt x="586174" y="129759"/>
                    <a:pt x="685800" y="79946"/>
                  </a:cubicBezTo>
                  <a:cubicBezTo>
                    <a:pt x="779089" y="33301"/>
                    <a:pt x="667270" y="74091"/>
                    <a:pt x="757989" y="43852"/>
                  </a:cubicBezTo>
                  <a:cubicBezTo>
                    <a:pt x="830968" y="-29130"/>
                    <a:pt x="784793" y="5091"/>
                    <a:pt x="998621" y="31820"/>
                  </a:cubicBezTo>
                  <a:cubicBezTo>
                    <a:pt x="998627" y="31821"/>
                    <a:pt x="1088855" y="61898"/>
                    <a:pt x="1106905" y="67915"/>
                  </a:cubicBezTo>
                  <a:lnTo>
                    <a:pt x="1143000" y="79946"/>
                  </a:lnTo>
                  <a:cubicBezTo>
                    <a:pt x="1169805" y="97815"/>
                    <a:pt x="1183563" y="103579"/>
                    <a:pt x="1203158" y="128073"/>
                  </a:cubicBezTo>
                  <a:cubicBezTo>
                    <a:pt x="1212191" y="139364"/>
                    <a:pt x="1215930" y="155134"/>
                    <a:pt x="1227221" y="164167"/>
                  </a:cubicBezTo>
                  <a:cubicBezTo>
                    <a:pt x="1237124" y="172090"/>
                    <a:pt x="1251284" y="172188"/>
                    <a:pt x="1263316" y="176199"/>
                  </a:cubicBezTo>
                  <a:cubicBezTo>
                    <a:pt x="1315453" y="172188"/>
                    <a:pt x="1367839" y="170653"/>
                    <a:pt x="1419726" y="164167"/>
                  </a:cubicBezTo>
                  <a:cubicBezTo>
                    <a:pt x="1446084" y="160872"/>
                    <a:pt x="1472012" y="143997"/>
                    <a:pt x="1491916" y="128073"/>
                  </a:cubicBezTo>
                  <a:cubicBezTo>
                    <a:pt x="1500774" y="120987"/>
                    <a:pt x="1506252" y="109845"/>
                    <a:pt x="1515979" y="104009"/>
                  </a:cubicBezTo>
                  <a:cubicBezTo>
                    <a:pt x="1526854" y="97484"/>
                    <a:pt x="1540042" y="95988"/>
                    <a:pt x="1552074" y="91978"/>
                  </a:cubicBezTo>
                  <a:cubicBezTo>
                    <a:pt x="1562785" y="94120"/>
                    <a:pt x="1645488" y="109668"/>
                    <a:pt x="1660358" y="116041"/>
                  </a:cubicBezTo>
                  <a:cubicBezTo>
                    <a:pt x="1744625" y="152156"/>
                    <a:pt x="1655840" y="125361"/>
                    <a:pt x="1720516" y="164167"/>
                  </a:cubicBezTo>
                  <a:cubicBezTo>
                    <a:pt x="1731391" y="170692"/>
                    <a:pt x="1744579" y="172188"/>
                    <a:pt x="1756610" y="176199"/>
                  </a:cubicBezTo>
                  <a:cubicBezTo>
                    <a:pt x="1789782" y="172052"/>
                    <a:pt x="1851867" y="170681"/>
                    <a:pt x="1888958" y="152136"/>
                  </a:cubicBezTo>
                  <a:cubicBezTo>
                    <a:pt x="2033414" y="79909"/>
                    <a:pt x="1837222" y="171146"/>
                    <a:pt x="1949116" y="104009"/>
                  </a:cubicBezTo>
                  <a:cubicBezTo>
                    <a:pt x="1975363" y="88261"/>
                    <a:pt x="2054834" y="82031"/>
                    <a:pt x="2069431" y="79946"/>
                  </a:cubicBezTo>
                  <a:cubicBezTo>
                    <a:pt x="2099167" y="50211"/>
                    <a:pt x="2082151" y="55883"/>
                    <a:pt x="2117558" y="558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0" name="Freeform 6"/>
            <p:cNvSpPr/>
            <p:nvPr/>
          </p:nvSpPr>
          <p:spPr>
            <a:xfrm>
              <a:off x="4966973" y="3942117"/>
              <a:ext cx="1395663" cy="493294"/>
            </a:xfrm>
            <a:custGeom>
              <a:avLst/>
              <a:gdLst>
                <a:gd name="connsiteX0" fmla="*/ 0 w 1395663"/>
                <a:gd name="connsiteY0" fmla="*/ 0 h 493294"/>
                <a:gd name="connsiteX1" fmla="*/ 60158 w 1395663"/>
                <a:gd name="connsiteY1" fmla="*/ 12031 h 493294"/>
                <a:gd name="connsiteX2" fmla="*/ 96252 w 1395663"/>
                <a:gd name="connsiteY2" fmla="*/ 24063 h 493294"/>
                <a:gd name="connsiteX3" fmla="*/ 264694 w 1395663"/>
                <a:gd name="connsiteY3" fmla="*/ 36094 h 493294"/>
                <a:gd name="connsiteX4" fmla="*/ 312821 w 1395663"/>
                <a:gd name="connsiteY4" fmla="*/ 48126 h 493294"/>
                <a:gd name="connsiteX5" fmla="*/ 360947 w 1395663"/>
                <a:gd name="connsiteY5" fmla="*/ 72189 h 493294"/>
                <a:gd name="connsiteX6" fmla="*/ 421105 w 1395663"/>
                <a:gd name="connsiteY6" fmla="*/ 120316 h 493294"/>
                <a:gd name="connsiteX7" fmla="*/ 505326 w 1395663"/>
                <a:gd name="connsiteY7" fmla="*/ 216568 h 493294"/>
                <a:gd name="connsiteX8" fmla="*/ 577516 w 1395663"/>
                <a:gd name="connsiteY8" fmla="*/ 240631 h 493294"/>
                <a:gd name="connsiteX9" fmla="*/ 613610 w 1395663"/>
                <a:gd name="connsiteY9" fmla="*/ 252663 h 493294"/>
                <a:gd name="connsiteX10" fmla="*/ 649705 w 1395663"/>
                <a:gd name="connsiteY10" fmla="*/ 264694 h 493294"/>
                <a:gd name="connsiteX11" fmla="*/ 733926 w 1395663"/>
                <a:gd name="connsiteY11" fmla="*/ 252663 h 493294"/>
                <a:gd name="connsiteX12" fmla="*/ 806116 w 1395663"/>
                <a:gd name="connsiteY12" fmla="*/ 204537 h 493294"/>
                <a:gd name="connsiteX13" fmla="*/ 842210 w 1395663"/>
                <a:gd name="connsiteY13" fmla="*/ 192505 h 493294"/>
                <a:gd name="connsiteX14" fmla="*/ 974558 w 1395663"/>
                <a:gd name="connsiteY14" fmla="*/ 204537 h 493294"/>
                <a:gd name="connsiteX15" fmla="*/ 1046747 w 1395663"/>
                <a:gd name="connsiteY15" fmla="*/ 228600 h 493294"/>
                <a:gd name="connsiteX16" fmla="*/ 1155031 w 1395663"/>
                <a:gd name="connsiteY16" fmla="*/ 312821 h 493294"/>
                <a:gd name="connsiteX17" fmla="*/ 1191126 w 1395663"/>
                <a:gd name="connsiteY17" fmla="*/ 336884 h 493294"/>
                <a:gd name="connsiteX18" fmla="*/ 1287379 w 1395663"/>
                <a:gd name="connsiteY18" fmla="*/ 421105 h 493294"/>
                <a:gd name="connsiteX19" fmla="*/ 1359568 w 1395663"/>
                <a:gd name="connsiteY19" fmla="*/ 469231 h 493294"/>
                <a:gd name="connsiteX20" fmla="*/ 1395663 w 1395663"/>
                <a:gd name="connsiteY20" fmla="*/ 493294 h 4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5663" h="493294">
                  <a:moveTo>
                    <a:pt x="0" y="0"/>
                  </a:moveTo>
                  <a:cubicBezTo>
                    <a:pt x="20053" y="4010"/>
                    <a:pt x="40319" y="7071"/>
                    <a:pt x="60158" y="12031"/>
                  </a:cubicBezTo>
                  <a:cubicBezTo>
                    <a:pt x="72462" y="15107"/>
                    <a:pt x="83657" y="22581"/>
                    <a:pt x="96252" y="24063"/>
                  </a:cubicBezTo>
                  <a:cubicBezTo>
                    <a:pt x="152157" y="30640"/>
                    <a:pt x="208547" y="32084"/>
                    <a:pt x="264694" y="36094"/>
                  </a:cubicBezTo>
                  <a:cubicBezTo>
                    <a:pt x="280736" y="40105"/>
                    <a:pt x="297338" y="42320"/>
                    <a:pt x="312821" y="48126"/>
                  </a:cubicBezTo>
                  <a:cubicBezTo>
                    <a:pt x="329615" y="54424"/>
                    <a:pt x="345375" y="63291"/>
                    <a:pt x="360947" y="72189"/>
                  </a:cubicBezTo>
                  <a:cubicBezTo>
                    <a:pt x="381669" y="84030"/>
                    <a:pt x="406281" y="100551"/>
                    <a:pt x="421105" y="120316"/>
                  </a:cubicBezTo>
                  <a:cubicBezTo>
                    <a:pt x="457701" y="169111"/>
                    <a:pt x="454944" y="194176"/>
                    <a:pt x="505326" y="216568"/>
                  </a:cubicBezTo>
                  <a:cubicBezTo>
                    <a:pt x="528505" y="226870"/>
                    <a:pt x="553453" y="232610"/>
                    <a:pt x="577516" y="240631"/>
                  </a:cubicBezTo>
                  <a:lnTo>
                    <a:pt x="613610" y="252663"/>
                  </a:lnTo>
                  <a:lnTo>
                    <a:pt x="649705" y="264694"/>
                  </a:lnTo>
                  <a:cubicBezTo>
                    <a:pt x="677779" y="260684"/>
                    <a:pt x="707458" y="262843"/>
                    <a:pt x="733926" y="252663"/>
                  </a:cubicBezTo>
                  <a:cubicBezTo>
                    <a:pt x="760919" y="242281"/>
                    <a:pt x="778680" y="213683"/>
                    <a:pt x="806116" y="204537"/>
                  </a:cubicBezTo>
                  <a:lnTo>
                    <a:pt x="842210" y="192505"/>
                  </a:lnTo>
                  <a:cubicBezTo>
                    <a:pt x="886326" y="196516"/>
                    <a:pt x="930934" y="196839"/>
                    <a:pt x="974558" y="204537"/>
                  </a:cubicBezTo>
                  <a:cubicBezTo>
                    <a:pt x="999537" y="208945"/>
                    <a:pt x="1046747" y="228600"/>
                    <a:pt x="1046747" y="228600"/>
                  </a:cubicBezTo>
                  <a:cubicBezTo>
                    <a:pt x="1103291" y="285142"/>
                    <a:pt x="1068687" y="255258"/>
                    <a:pt x="1155031" y="312821"/>
                  </a:cubicBezTo>
                  <a:lnTo>
                    <a:pt x="1191126" y="336884"/>
                  </a:lnTo>
                  <a:cubicBezTo>
                    <a:pt x="1231231" y="397042"/>
                    <a:pt x="1203157" y="364958"/>
                    <a:pt x="1287379" y="421105"/>
                  </a:cubicBezTo>
                  <a:cubicBezTo>
                    <a:pt x="1377506" y="481189"/>
                    <a:pt x="1273741" y="440624"/>
                    <a:pt x="1359568" y="469231"/>
                  </a:cubicBezTo>
                  <a:lnTo>
                    <a:pt x="1395663" y="49329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1" name="Freeform 7"/>
            <p:cNvSpPr/>
            <p:nvPr/>
          </p:nvSpPr>
          <p:spPr>
            <a:xfrm>
              <a:off x="5460267" y="3099906"/>
              <a:ext cx="505327" cy="1034716"/>
            </a:xfrm>
            <a:custGeom>
              <a:avLst/>
              <a:gdLst>
                <a:gd name="connsiteX0" fmla="*/ 0 w 505327"/>
                <a:gd name="connsiteY0" fmla="*/ 0 h 1034716"/>
                <a:gd name="connsiteX1" fmla="*/ 84222 w 505327"/>
                <a:gd name="connsiteY1" fmla="*/ 84221 h 1034716"/>
                <a:gd name="connsiteX2" fmla="*/ 120316 w 505327"/>
                <a:gd name="connsiteY2" fmla="*/ 108284 h 1034716"/>
                <a:gd name="connsiteX3" fmla="*/ 204537 w 505327"/>
                <a:gd name="connsiteY3" fmla="*/ 192505 h 1034716"/>
                <a:gd name="connsiteX4" fmla="*/ 240632 w 505327"/>
                <a:gd name="connsiteY4" fmla="*/ 216569 h 1034716"/>
                <a:gd name="connsiteX5" fmla="*/ 336885 w 505327"/>
                <a:gd name="connsiteY5" fmla="*/ 300790 h 1034716"/>
                <a:gd name="connsiteX6" fmla="*/ 360948 w 505327"/>
                <a:gd name="connsiteY6" fmla="*/ 336884 h 1034716"/>
                <a:gd name="connsiteX7" fmla="*/ 385011 w 505327"/>
                <a:gd name="connsiteY7" fmla="*/ 360948 h 1034716"/>
                <a:gd name="connsiteX8" fmla="*/ 421106 w 505327"/>
                <a:gd name="connsiteY8" fmla="*/ 481263 h 1034716"/>
                <a:gd name="connsiteX9" fmla="*/ 409074 w 505327"/>
                <a:gd name="connsiteY9" fmla="*/ 649705 h 1034716"/>
                <a:gd name="connsiteX10" fmla="*/ 397043 w 505327"/>
                <a:gd name="connsiteY10" fmla="*/ 685800 h 1034716"/>
                <a:gd name="connsiteX11" fmla="*/ 372979 w 505327"/>
                <a:gd name="connsiteY11" fmla="*/ 709863 h 1034716"/>
                <a:gd name="connsiteX12" fmla="*/ 409074 w 505327"/>
                <a:gd name="connsiteY12" fmla="*/ 806116 h 1034716"/>
                <a:gd name="connsiteX13" fmla="*/ 445169 w 505327"/>
                <a:gd name="connsiteY13" fmla="*/ 878305 h 1034716"/>
                <a:gd name="connsiteX14" fmla="*/ 481264 w 505327"/>
                <a:gd name="connsiteY14" fmla="*/ 902369 h 1034716"/>
                <a:gd name="connsiteX15" fmla="*/ 505327 w 505327"/>
                <a:gd name="connsiteY15" fmla="*/ 1034716 h 103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327" h="1034716">
                  <a:moveTo>
                    <a:pt x="0" y="0"/>
                  </a:moveTo>
                  <a:cubicBezTo>
                    <a:pt x="28074" y="28074"/>
                    <a:pt x="51188" y="62198"/>
                    <a:pt x="84222" y="84221"/>
                  </a:cubicBezTo>
                  <a:cubicBezTo>
                    <a:pt x="96253" y="92242"/>
                    <a:pt x="109568" y="98611"/>
                    <a:pt x="120316" y="108284"/>
                  </a:cubicBezTo>
                  <a:cubicBezTo>
                    <a:pt x="149826" y="134843"/>
                    <a:pt x="171503" y="170482"/>
                    <a:pt x="204537" y="192505"/>
                  </a:cubicBezTo>
                  <a:cubicBezTo>
                    <a:pt x="216569" y="200526"/>
                    <a:pt x="229749" y="207047"/>
                    <a:pt x="240632" y="216569"/>
                  </a:cubicBezTo>
                  <a:cubicBezTo>
                    <a:pt x="353239" y="315101"/>
                    <a:pt x="255664" y="246643"/>
                    <a:pt x="336885" y="300790"/>
                  </a:cubicBezTo>
                  <a:cubicBezTo>
                    <a:pt x="344906" y="312821"/>
                    <a:pt x="351915" y="325593"/>
                    <a:pt x="360948" y="336884"/>
                  </a:cubicBezTo>
                  <a:cubicBezTo>
                    <a:pt x="368034" y="345742"/>
                    <a:pt x="379938" y="350802"/>
                    <a:pt x="385011" y="360948"/>
                  </a:cubicBezTo>
                  <a:cubicBezTo>
                    <a:pt x="399656" y="390238"/>
                    <a:pt x="412471" y="446723"/>
                    <a:pt x="421106" y="481263"/>
                  </a:cubicBezTo>
                  <a:cubicBezTo>
                    <a:pt x="417095" y="537410"/>
                    <a:pt x="415651" y="593800"/>
                    <a:pt x="409074" y="649705"/>
                  </a:cubicBezTo>
                  <a:cubicBezTo>
                    <a:pt x="407592" y="662301"/>
                    <a:pt x="403568" y="674925"/>
                    <a:pt x="397043" y="685800"/>
                  </a:cubicBezTo>
                  <a:cubicBezTo>
                    <a:pt x="391207" y="695527"/>
                    <a:pt x="381000" y="701842"/>
                    <a:pt x="372979" y="709863"/>
                  </a:cubicBezTo>
                  <a:cubicBezTo>
                    <a:pt x="396192" y="825926"/>
                    <a:pt x="367766" y="723501"/>
                    <a:pt x="409074" y="806116"/>
                  </a:cubicBezTo>
                  <a:cubicBezTo>
                    <a:pt x="428645" y="845258"/>
                    <a:pt x="410689" y="843825"/>
                    <a:pt x="445169" y="878305"/>
                  </a:cubicBezTo>
                  <a:cubicBezTo>
                    <a:pt x="455394" y="888530"/>
                    <a:pt x="469232" y="894348"/>
                    <a:pt x="481264" y="902369"/>
                  </a:cubicBezTo>
                  <a:cubicBezTo>
                    <a:pt x="494285" y="1019566"/>
                    <a:pt x="477053" y="978171"/>
                    <a:pt x="505327" y="1034716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2" name="Freeform 8"/>
            <p:cNvSpPr/>
            <p:nvPr/>
          </p:nvSpPr>
          <p:spPr>
            <a:xfrm>
              <a:off x="4846657" y="4399317"/>
              <a:ext cx="1455821" cy="276726"/>
            </a:xfrm>
            <a:custGeom>
              <a:avLst/>
              <a:gdLst>
                <a:gd name="connsiteX0" fmla="*/ 0 w 1455821"/>
                <a:gd name="connsiteY0" fmla="*/ 156410 h 276726"/>
                <a:gd name="connsiteX1" fmla="*/ 108284 w 1455821"/>
                <a:gd name="connsiteY1" fmla="*/ 204537 h 276726"/>
                <a:gd name="connsiteX2" fmla="*/ 180474 w 1455821"/>
                <a:gd name="connsiteY2" fmla="*/ 216568 h 276726"/>
                <a:gd name="connsiteX3" fmla="*/ 216568 w 1455821"/>
                <a:gd name="connsiteY3" fmla="*/ 228600 h 276726"/>
                <a:gd name="connsiteX4" fmla="*/ 312821 w 1455821"/>
                <a:gd name="connsiteY4" fmla="*/ 252663 h 276726"/>
                <a:gd name="connsiteX5" fmla="*/ 348916 w 1455821"/>
                <a:gd name="connsiteY5" fmla="*/ 276726 h 276726"/>
                <a:gd name="connsiteX6" fmla="*/ 529389 w 1455821"/>
                <a:gd name="connsiteY6" fmla="*/ 264694 h 276726"/>
                <a:gd name="connsiteX7" fmla="*/ 577516 w 1455821"/>
                <a:gd name="connsiteY7" fmla="*/ 240631 h 276726"/>
                <a:gd name="connsiteX8" fmla="*/ 613610 w 1455821"/>
                <a:gd name="connsiteY8" fmla="*/ 228600 h 276726"/>
                <a:gd name="connsiteX9" fmla="*/ 685800 w 1455821"/>
                <a:gd name="connsiteY9" fmla="*/ 192505 h 276726"/>
                <a:gd name="connsiteX10" fmla="*/ 782053 w 1455821"/>
                <a:gd name="connsiteY10" fmla="*/ 168442 h 276726"/>
                <a:gd name="connsiteX11" fmla="*/ 902368 w 1455821"/>
                <a:gd name="connsiteY11" fmla="*/ 180473 h 276726"/>
                <a:gd name="connsiteX12" fmla="*/ 938463 w 1455821"/>
                <a:gd name="connsiteY12" fmla="*/ 192505 h 276726"/>
                <a:gd name="connsiteX13" fmla="*/ 1058779 w 1455821"/>
                <a:gd name="connsiteY13" fmla="*/ 216568 h 276726"/>
                <a:gd name="connsiteX14" fmla="*/ 1130968 w 1455821"/>
                <a:gd name="connsiteY14" fmla="*/ 204537 h 276726"/>
                <a:gd name="connsiteX15" fmla="*/ 1167063 w 1455821"/>
                <a:gd name="connsiteY15" fmla="*/ 192505 h 276726"/>
                <a:gd name="connsiteX16" fmla="*/ 1251284 w 1455821"/>
                <a:gd name="connsiteY16" fmla="*/ 108284 h 276726"/>
                <a:gd name="connsiteX17" fmla="*/ 1275347 w 1455821"/>
                <a:gd name="connsiteY17" fmla="*/ 72189 h 276726"/>
                <a:gd name="connsiteX18" fmla="*/ 1383632 w 1455821"/>
                <a:gd name="connsiteY18" fmla="*/ 24063 h 276726"/>
                <a:gd name="connsiteX19" fmla="*/ 1419726 w 1455821"/>
                <a:gd name="connsiteY19" fmla="*/ 12031 h 276726"/>
                <a:gd name="connsiteX20" fmla="*/ 1455821 w 1455821"/>
                <a:gd name="connsiteY20" fmla="*/ 0 h 27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5821" h="276726">
                  <a:moveTo>
                    <a:pt x="0" y="156410"/>
                  </a:moveTo>
                  <a:cubicBezTo>
                    <a:pt x="31245" y="172033"/>
                    <a:pt x="71315" y="196322"/>
                    <a:pt x="108284" y="204537"/>
                  </a:cubicBezTo>
                  <a:cubicBezTo>
                    <a:pt x="132098" y="209829"/>
                    <a:pt x="156411" y="212558"/>
                    <a:pt x="180474" y="216568"/>
                  </a:cubicBezTo>
                  <a:cubicBezTo>
                    <a:pt x="192505" y="220579"/>
                    <a:pt x="204264" y="225524"/>
                    <a:pt x="216568" y="228600"/>
                  </a:cubicBezTo>
                  <a:cubicBezTo>
                    <a:pt x="244032" y="235466"/>
                    <a:pt x="285314" y="238910"/>
                    <a:pt x="312821" y="252663"/>
                  </a:cubicBezTo>
                  <a:cubicBezTo>
                    <a:pt x="325755" y="259130"/>
                    <a:pt x="336884" y="268705"/>
                    <a:pt x="348916" y="276726"/>
                  </a:cubicBezTo>
                  <a:cubicBezTo>
                    <a:pt x="409074" y="272715"/>
                    <a:pt x="469836" y="274097"/>
                    <a:pt x="529389" y="264694"/>
                  </a:cubicBezTo>
                  <a:cubicBezTo>
                    <a:pt x="547105" y="261897"/>
                    <a:pt x="561030" y="247696"/>
                    <a:pt x="577516" y="240631"/>
                  </a:cubicBezTo>
                  <a:cubicBezTo>
                    <a:pt x="589173" y="235635"/>
                    <a:pt x="601579" y="232610"/>
                    <a:pt x="613610" y="228600"/>
                  </a:cubicBezTo>
                  <a:cubicBezTo>
                    <a:pt x="651518" y="203328"/>
                    <a:pt x="643652" y="204000"/>
                    <a:pt x="685800" y="192505"/>
                  </a:cubicBezTo>
                  <a:cubicBezTo>
                    <a:pt x="717706" y="183803"/>
                    <a:pt x="782053" y="168442"/>
                    <a:pt x="782053" y="168442"/>
                  </a:cubicBezTo>
                  <a:cubicBezTo>
                    <a:pt x="822158" y="172452"/>
                    <a:pt x="862532" y="174344"/>
                    <a:pt x="902368" y="180473"/>
                  </a:cubicBezTo>
                  <a:cubicBezTo>
                    <a:pt x="914903" y="182401"/>
                    <a:pt x="926105" y="189653"/>
                    <a:pt x="938463" y="192505"/>
                  </a:cubicBezTo>
                  <a:cubicBezTo>
                    <a:pt x="978315" y="201702"/>
                    <a:pt x="1058779" y="216568"/>
                    <a:pt x="1058779" y="216568"/>
                  </a:cubicBezTo>
                  <a:cubicBezTo>
                    <a:pt x="1082842" y="212558"/>
                    <a:pt x="1107154" y="209829"/>
                    <a:pt x="1130968" y="204537"/>
                  </a:cubicBezTo>
                  <a:cubicBezTo>
                    <a:pt x="1143349" y="201786"/>
                    <a:pt x="1158095" y="201473"/>
                    <a:pt x="1167063" y="192505"/>
                  </a:cubicBezTo>
                  <a:cubicBezTo>
                    <a:pt x="1263595" y="95973"/>
                    <a:pt x="1169610" y="135509"/>
                    <a:pt x="1251284" y="108284"/>
                  </a:cubicBezTo>
                  <a:cubicBezTo>
                    <a:pt x="1259305" y="96252"/>
                    <a:pt x="1265122" y="82414"/>
                    <a:pt x="1275347" y="72189"/>
                  </a:cubicBezTo>
                  <a:cubicBezTo>
                    <a:pt x="1303947" y="43589"/>
                    <a:pt x="1347892" y="35976"/>
                    <a:pt x="1383632" y="24063"/>
                  </a:cubicBezTo>
                  <a:lnTo>
                    <a:pt x="1419726" y="12031"/>
                  </a:lnTo>
                  <a:lnTo>
                    <a:pt x="1455821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Freeform 9"/>
            <p:cNvSpPr/>
            <p:nvPr/>
          </p:nvSpPr>
          <p:spPr>
            <a:xfrm>
              <a:off x="6302478" y="4387285"/>
              <a:ext cx="626455" cy="1034716"/>
            </a:xfrm>
            <a:custGeom>
              <a:avLst/>
              <a:gdLst>
                <a:gd name="connsiteX0" fmla="*/ 0 w 626455"/>
                <a:gd name="connsiteY0" fmla="*/ 0 h 1034716"/>
                <a:gd name="connsiteX1" fmla="*/ 96253 w 626455"/>
                <a:gd name="connsiteY1" fmla="*/ 24063 h 1034716"/>
                <a:gd name="connsiteX2" fmla="*/ 132347 w 626455"/>
                <a:gd name="connsiteY2" fmla="*/ 48126 h 1034716"/>
                <a:gd name="connsiteX3" fmla="*/ 216568 w 626455"/>
                <a:gd name="connsiteY3" fmla="*/ 72190 h 1034716"/>
                <a:gd name="connsiteX4" fmla="*/ 288758 w 626455"/>
                <a:gd name="connsiteY4" fmla="*/ 108284 h 1034716"/>
                <a:gd name="connsiteX5" fmla="*/ 324853 w 626455"/>
                <a:gd name="connsiteY5" fmla="*/ 132348 h 1034716"/>
                <a:gd name="connsiteX6" fmla="*/ 360947 w 626455"/>
                <a:gd name="connsiteY6" fmla="*/ 144379 h 1034716"/>
                <a:gd name="connsiteX7" fmla="*/ 397042 w 626455"/>
                <a:gd name="connsiteY7" fmla="*/ 204537 h 1034716"/>
                <a:gd name="connsiteX8" fmla="*/ 421105 w 626455"/>
                <a:gd name="connsiteY8" fmla="*/ 240632 h 1034716"/>
                <a:gd name="connsiteX9" fmla="*/ 445168 w 626455"/>
                <a:gd name="connsiteY9" fmla="*/ 324853 h 1034716"/>
                <a:gd name="connsiteX10" fmla="*/ 469232 w 626455"/>
                <a:gd name="connsiteY10" fmla="*/ 360948 h 1034716"/>
                <a:gd name="connsiteX11" fmla="*/ 481263 w 626455"/>
                <a:gd name="connsiteY11" fmla="*/ 397042 h 1034716"/>
                <a:gd name="connsiteX12" fmla="*/ 493295 w 626455"/>
                <a:gd name="connsiteY12" fmla="*/ 445169 h 1034716"/>
                <a:gd name="connsiteX13" fmla="*/ 517358 w 626455"/>
                <a:gd name="connsiteY13" fmla="*/ 481263 h 1034716"/>
                <a:gd name="connsiteX14" fmla="*/ 529389 w 626455"/>
                <a:gd name="connsiteY14" fmla="*/ 517358 h 1034716"/>
                <a:gd name="connsiteX15" fmla="*/ 553453 w 626455"/>
                <a:gd name="connsiteY15" fmla="*/ 709863 h 1034716"/>
                <a:gd name="connsiteX16" fmla="*/ 565484 w 626455"/>
                <a:gd name="connsiteY16" fmla="*/ 745958 h 1034716"/>
                <a:gd name="connsiteX17" fmla="*/ 589547 w 626455"/>
                <a:gd name="connsiteY17" fmla="*/ 782053 h 1034716"/>
                <a:gd name="connsiteX18" fmla="*/ 601579 w 626455"/>
                <a:gd name="connsiteY18" fmla="*/ 962526 h 1034716"/>
                <a:gd name="connsiteX19" fmla="*/ 625642 w 626455"/>
                <a:gd name="connsiteY19" fmla="*/ 986590 h 1034716"/>
                <a:gd name="connsiteX20" fmla="*/ 601579 w 626455"/>
                <a:gd name="connsiteY20" fmla="*/ 1034716 h 103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6455" h="1034716">
                  <a:moveTo>
                    <a:pt x="0" y="0"/>
                  </a:moveTo>
                  <a:cubicBezTo>
                    <a:pt x="22875" y="4575"/>
                    <a:pt x="71592" y="11733"/>
                    <a:pt x="96253" y="24063"/>
                  </a:cubicBezTo>
                  <a:cubicBezTo>
                    <a:pt x="109186" y="30530"/>
                    <a:pt x="119414" y="41659"/>
                    <a:pt x="132347" y="48126"/>
                  </a:cubicBezTo>
                  <a:cubicBezTo>
                    <a:pt x="149608" y="56756"/>
                    <a:pt x="201148" y="68335"/>
                    <a:pt x="216568" y="72190"/>
                  </a:cubicBezTo>
                  <a:cubicBezTo>
                    <a:pt x="265003" y="120623"/>
                    <a:pt x="211146" y="75021"/>
                    <a:pt x="288758" y="108284"/>
                  </a:cubicBezTo>
                  <a:cubicBezTo>
                    <a:pt x="302049" y="113980"/>
                    <a:pt x="311919" y="125881"/>
                    <a:pt x="324853" y="132348"/>
                  </a:cubicBezTo>
                  <a:cubicBezTo>
                    <a:pt x="336196" y="138020"/>
                    <a:pt x="348916" y="140369"/>
                    <a:pt x="360947" y="144379"/>
                  </a:cubicBezTo>
                  <a:cubicBezTo>
                    <a:pt x="407949" y="191379"/>
                    <a:pt x="365806" y="142063"/>
                    <a:pt x="397042" y="204537"/>
                  </a:cubicBezTo>
                  <a:cubicBezTo>
                    <a:pt x="403509" y="217471"/>
                    <a:pt x="414638" y="227698"/>
                    <a:pt x="421105" y="240632"/>
                  </a:cubicBezTo>
                  <a:cubicBezTo>
                    <a:pt x="444527" y="287476"/>
                    <a:pt x="422028" y="270861"/>
                    <a:pt x="445168" y="324853"/>
                  </a:cubicBezTo>
                  <a:cubicBezTo>
                    <a:pt x="450864" y="338144"/>
                    <a:pt x="461211" y="348916"/>
                    <a:pt x="469232" y="360948"/>
                  </a:cubicBezTo>
                  <a:cubicBezTo>
                    <a:pt x="473242" y="372979"/>
                    <a:pt x="477779" y="384848"/>
                    <a:pt x="481263" y="397042"/>
                  </a:cubicBezTo>
                  <a:cubicBezTo>
                    <a:pt x="485806" y="412942"/>
                    <a:pt x="486781" y="429970"/>
                    <a:pt x="493295" y="445169"/>
                  </a:cubicBezTo>
                  <a:cubicBezTo>
                    <a:pt x="498991" y="458460"/>
                    <a:pt x="509337" y="469232"/>
                    <a:pt x="517358" y="481263"/>
                  </a:cubicBezTo>
                  <a:cubicBezTo>
                    <a:pt x="521368" y="493295"/>
                    <a:pt x="527595" y="504803"/>
                    <a:pt x="529389" y="517358"/>
                  </a:cubicBezTo>
                  <a:cubicBezTo>
                    <a:pt x="546824" y="639404"/>
                    <a:pt x="531094" y="620425"/>
                    <a:pt x="553453" y="709863"/>
                  </a:cubicBezTo>
                  <a:cubicBezTo>
                    <a:pt x="556529" y="722167"/>
                    <a:pt x="559812" y="734614"/>
                    <a:pt x="565484" y="745958"/>
                  </a:cubicBezTo>
                  <a:cubicBezTo>
                    <a:pt x="571951" y="758892"/>
                    <a:pt x="581526" y="770021"/>
                    <a:pt x="589547" y="782053"/>
                  </a:cubicBezTo>
                  <a:cubicBezTo>
                    <a:pt x="593558" y="842211"/>
                    <a:pt x="591101" y="903152"/>
                    <a:pt x="601579" y="962526"/>
                  </a:cubicBezTo>
                  <a:cubicBezTo>
                    <a:pt x="603550" y="973697"/>
                    <a:pt x="623417" y="975467"/>
                    <a:pt x="625642" y="986590"/>
                  </a:cubicBezTo>
                  <a:cubicBezTo>
                    <a:pt x="630251" y="1009632"/>
                    <a:pt x="614335" y="1021960"/>
                    <a:pt x="601579" y="1034716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51697" y="3575638"/>
              <a:ext cx="648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SQ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90834" y="2808295"/>
              <a:ext cx="648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SQ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36169" y="3676877"/>
              <a:ext cx="648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SQ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2228" y="3686420"/>
              <a:ext cx="648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SQ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51737" y="4029985"/>
              <a:ext cx="648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0633" y="4649133"/>
              <a:ext cx="648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SQ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44929" y="4464467"/>
              <a:ext cx="648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57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8794" y="1163492"/>
            <a:ext cx="7403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ZA" b="1" i="1" dirty="0">
                <a:solidFill>
                  <a:srgbClr val="FF0000"/>
                </a:solidFill>
              </a:rPr>
              <a:t>Why do we need to evaluate priority SQs?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sz="1200" dirty="0">
              <a:solidFill>
                <a:prstClr val="black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EWR sites (detail study sites) should be situated in the rivers which include high priority SQs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The position of the high priority SQs within the river informs the selection of EWR sites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RQOs at detailed level must be set for rivers with high priority SQs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A detailed process for selecting RUs which may comprise more than one SQ are undertaken for rivers with high priority SQs.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5118" y="404992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(2)</a:t>
            </a:r>
          </a:p>
        </p:txBody>
      </p:sp>
    </p:spTree>
    <p:extLst>
      <p:ext uri="{BB962C8B-B14F-4D97-AF65-F5344CB8AC3E}">
        <p14:creationId xmlns:p14="http://schemas.microsoft.com/office/powerpoint/2010/main" val="220537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2605" y="1003623"/>
            <a:ext cx="76213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ZA" b="1" i="1" dirty="0">
                <a:solidFill>
                  <a:srgbClr val="FF0000"/>
                </a:solidFill>
              </a:rPr>
              <a:t>What does one consider and how does one determine the priorities?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High priority SQs are river reaches with a combination of high important ratings and within a good state.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If a SQ is rated as high, it means one has to be careful making decisions regarding changes to the current operation of the reach,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future developments may require detailed investigations for informed decision-making.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 dirty="0">
                <a:solidFill>
                  <a:prstClr val="black"/>
                </a:solidFill>
              </a:rPr>
              <a:t>The following is considered:  Ecologically important river SQs; River SQs in good condition; Socio-Cultural Importance, Water Resource Use Importance.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930" y="229146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(3)</a:t>
            </a:r>
          </a:p>
        </p:txBody>
      </p:sp>
    </p:spTree>
    <p:extLst>
      <p:ext uri="{BB962C8B-B14F-4D97-AF65-F5344CB8AC3E}">
        <p14:creationId xmlns:p14="http://schemas.microsoft.com/office/powerpoint/2010/main" val="43637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9434" y="2094542"/>
            <a:ext cx="1428750" cy="411162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PES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50584" y="2096129"/>
            <a:ext cx="1428750" cy="411163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EI &amp; 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231734" y="2096129"/>
            <a:ext cx="1428750" cy="411163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AutoShape 9"/>
          <p:cNvCxnSpPr>
            <a:cxnSpLocks noChangeShapeType="1"/>
            <a:stCxn id="3" idx="2"/>
            <a:endCxn id="4" idx="2"/>
          </p:cNvCxnSpPr>
          <p:nvPr/>
        </p:nvCxnSpPr>
        <p:spPr bwMode="auto">
          <a:xfrm rot="16200000" flipH="1">
            <a:off x="5154740" y="1717511"/>
            <a:ext cx="1587" cy="1581150"/>
          </a:xfrm>
          <a:prstGeom prst="bentConnector3">
            <a:avLst>
              <a:gd name="adj1" fmla="val 1430000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82209" y="3180283"/>
            <a:ext cx="282575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Use calculations to derive Integrated Environmental Importance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AutoShape 16"/>
          <p:cNvCxnSpPr>
            <a:cxnSpLocks noChangeShapeType="1"/>
            <a:stCxn id="2" idx="2"/>
            <a:endCxn id="6" idx="1"/>
          </p:cNvCxnSpPr>
          <p:nvPr/>
        </p:nvCxnSpPr>
        <p:spPr bwMode="auto">
          <a:xfrm rot="5400000">
            <a:off x="2234137" y="2953776"/>
            <a:ext cx="997745" cy="101600"/>
          </a:xfrm>
          <a:prstGeom prst="bentConnector4">
            <a:avLst>
              <a:gd name="adj1" fmla="val 33805"/>
              <a:gd name="adj2" fmla="val 3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7"/>
          <p:cNvCxnSpPr>
            <a:cxnSpLocks noChangeShapeType="1"/>
            <a:endCxn id="6" idx="3"/>
          </p:cNvCxnSpPr>
          <p:nvPr/>
        </p:nvCxnSpPr>
        <p:spPr bwMode="auto">
          <a:xfrm rot="16200000" flipH="1">
            <a:off x="5040042" y="3035531"/>
            <a:ext cx="565947" cy="369887"/>
          </a:xfrm>
          <a:prstGeom prst="bentConnector4">
            <a:avLst>
              <a:gd name="adj1" fmla="val 21449"/>
              <a:gd name="adj2" fmla="val 16180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"/>
          <p:cNvCxnSpPr>
            <a:cxnSpLocks noChangeShapeType="1"/>
          </p:cNvCxnSpPr>
          <p:nvPr/>
        </p:nvCxnSpPr>
        <p:spPr bwMode="auto">
          <a:xfrm>
            <a:off x="5147596" y="2732717"/>
            <a:ext cx="0" cy="206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6131653" y="4138657"/>
            <a:ext cx="2022475" cy="461665"/>
          </a:xfrm>
          <a:prstGeom prst="rect">
            <a:avLst/>
          </a:prstGeom>
          <a:gradFill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Water Resource Use Importance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168109" y="5728004"/>
            <a:ext cx="2679700" cy="46166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reaches with allocated priority rating 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AutoShape 23"/>
          <p:cNvCxnSpPr>
            <a:cxnSpLocks noChangeShapeType="1"/>
            <a:endCxn id="16" idx="1"/>
          </p:cNvCxnSpPr>
          <p:nvPr/>
        </p:nvCxnSpPr>
        <p:spPr bwMode="auto">
          <a:xfrm>
            <a:off x="2675666" y="4309579"/>
            <a:ext cx="1419418" cy="85735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4"/>
          <p:cNvCxnSpPr>
            <a:cxnSpLocks noChangeShapeType="1"/>
            <a:stCxn id="10" idx="3"/>
            <a:endCxn id="16" idx="3"/>
          </p:cNvCxnSpPr>
          <p:nvPr/>
        </p:nvCxnSpPr>
        <p:spPr bwMode="auto">
          <a:xfrm flipH="1">
            <a:off x="6920834" y="4369490"/>
            <a:ext cx="1233294" cy="797444"/>
          </a:xfrm>
          <a:prstGeom prst="bentConnector3">
            <a:avLst>
              <a:gd name="adj1" fmla="val -1853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stCxn id="6" idx="2"/>
            <a:endCxn id="15" idx="0"/>
          </p:cNvCxnSpPr>
          <p:nvPr/>
        </p:nvCxnSpPr>
        <p:spPr>
          <a:xfrm flipH="1">
            <a:off x="4088541" y="3826614"/>
            <a:ext cx="6543" cy="339082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675666" y="4165696"/>
            <a:ext cx="2825750" cy="461665"/>
          </a:xfrm>
          <a:prstGeom prst="rect">
            <a:avLst/>
          </a:prstGeom>
          <a:gradFill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Integrated Environmental Importance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095084" y="4936101"/>
            <a:ext cx="282575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Use calculations to identify high priority areas (hot spots)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24733" y="5393344"/>
            <a:ext cx="6543" cy="339082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458930" y="229146"/>
            <a:ext cx="7530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(4)</a:t>
            </a:r>
          </a:p>
          <a:p>
            <a:pPr algn="ctr"/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8930" y="985277"/>
            <a:ext cx="5570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to determine priority ratings</a:t>
            </a:r>
          </a:p>
        </p:txBody>
      </p:sp>
    </p:spTree>
    <p:extLst>
      <p:ext uri="{BB962C8B-B14F-4D97-AF65-F5344CB8AC3E}">
        <p14:creationId xmlns:p14="http://schemas.microsoft.com/office/powerpoint/2010/main" val="421722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0393" y="926100"/>
            <a:ext cx="724949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ZA" b="1" i="1" dirty="0">
                <a:solidFill>
                  <a:srgbClr val="FF0000"/>
                </a:solidFill>
              </a:rPr>
              <a:t>What is Ecological Classification?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ZA" b="1" dirty="0"/>
              <a:t>EcoClassification consists of three processes:</a:t>
            </a:r>
          </a:p>
          <a:p>
            <a:pPr marL="0" indent="0" defTabSz="541338">
              <a:buNone/>
              <a:defRPr/>
            </a:pPr>
            <a:r>
              <a:rPr lang="en-ZA" b="1" dirty="0"/>
              <a:t>	- </a:t>
            </a:r>
            <a:r>
              <a:rPr lang="en-ZA" sz="2200" b="1" dirty="0"/>
              <a:t>Present Ecological State (PES)</a:t>
            </a:r>
          </a:p>
          <a:p>
            <a:pPr marL="0" indent="0" defTabSz="541338">
              <a:buNone/>
              <a:defRPr/>
            </a:pPr>
            <a:r>
              <a:rPr lang="en-ZA" sz="2200" b="1" dirty="0"/>
              <a:t>	- Ecological Importance and Sensitivity (EIS)</a:t>
            </a:r>
          </a:p>
          <a:p>
            <a:pPr marL="0" indent="0" defTabSz="541338">
              <a:buNone/>
              <a:defRPr/>
            </a:pPr>
            <a:r>
              <a:rPr lang="en-ZA" sz="2200" b="1" dirty="0"/>
              <a:t>	- Recommended Ecological Category (REC)</a:t>
            </a:r>
          </a:p>
          <a:p>
            <a:pPr marL="0" indent="0" defTabSz="541338">
              <a:buNone/>
              <a:defRPr/>
            </a:pPr>
            <a:endParaRPr lang="en-ZA" sz="1200" b="1" dirty="0"/>
          </a:p>
          <a:p>
            <a:pPr>
              <a:defRPr/>
            </a:pPr>
            <a:r>
              <a:rPr lang="en-ZA" b="1" dirty="0"/>
              <a:t>The PES describes the resource according to ecological status or health compared to natural conditions.</a:t>
            </a:r>
          </a:p>
          <a:p>
            <a:pPr>
              <a:defRPr/>
            </a:pPr>
            <a:endParaRPr lang="en-ZA" b="1" dirty="0"/>
          </a:p>
          <a:p>
            <a:pPr>
              <a:defRPr/>
            </a:pPr>
            <a:endParaRPr lang="en-ZA" b="1" dirty="0"/>
          </a:p>
          <a:p>
            <a:pPr>
              <a:defRPr/>
            </a:pPr>
            <a:endParaRPr lang="en-ZA" b="1" dirty="0"/>
          </a:p>
          <a:p>
            <a:pPr>
              <a:defRPr/>
            </a:pPr>
            <a:r>
              <a:rPr lang="en-ZA" b="1" dirty="0"/>
              <a:t>EIS is described in terms of Low, Moderate, High and Very High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8930" y="229146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(5)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19126" r="3609" b="17376"/>
          <a:stretch/>
        </p:blipFill>
        <p:spPr bwMode="auto">
          <a:xfrm>
            <a:off x="1458930" y="4589161"/>
            <a:ext cx="7754103" cy="11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0479" y="854187"/>
            <a:ext cx="8565599" cy="5219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ZA" sz="2200" b="1" i="1" dirty="0">
                <a:solidFill>
                  <a:srgbClr val="FF0000"/>
                </a:solidFill>
              </a:rPr>
              <a:t>How do we determine the PES and EIS for 186 SQs?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PES and EIS:  DWS database exists with this information.  Reviewed for this project.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PES and EIS are part of </a:t>
            </a:r>
            <a:r>
              <a:rPr lang="en-ZA" sz="2200" b="1" dirty="0" err="1">
                <a:solidFill>
                  <a:prstClr val="black"/>
                </a:solidFill>
              </a:rPr>
              <a:t>EcClassification</a:t>
            </a:r>
            <a:r>
              <a:rPr lang="en-ZA" sz="2200" b="1" dirty="0">
                <a:solidFill>
                  <a:prstClr val="black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200" b="1" dirty="0">
                <a:solidFill>
                  <a:prstClr val="black"/>
                </a:solidFill>
              </a:rPr>
              <a:t>PES and EIS are determined using rule-based models that score various criteria, e.g. for PES: r</a:t>
            </a:r>
            <a:r>
              <a:rPr lang="en-ZA" sz="2200" b="1" dirty="0"/>
              <a:t>ule-based models rate metrics from 0 (no change from natural) to 5 (severe change from natural).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ZA" sz="2200" b="1" dirty="0"/>
              <a:t>Metrics are: Bed modification, Flow modification, Inundation, Riparian bank modification, water quality modification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ZA" sz="2200" b="1" dirty="0"/>
              <a:t>This is undertaken for a reach of river (SQ).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ZA" sz="2200" b="1" dirty="0"/>
              <a:t>Tools mostly used are GOOGLE EARTH and any readily available information.</a:t>
            </a:r>
            <a:endParaRPr lang="en-ZA" sz="2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8930" y="111159"/>
            <a:ext cx="753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ARE THE HIGH PRIORITY SQs? (6)</a:t>
            </a:r>
          </a:p>
        </p:txBody>
      </p:sp>
    </p:spTree>
    <p:extLst>
      <p:ext uri="{BB962C8B-B14F-4D97-AF65-F5344CB8AC3E}">
        <p14:creationId xmlns:p14="http://schemas.microsoft.com/office/powerpoint/2010/main" val="1305911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1375</Words>
  <Application>Microsoft Office PowerPoint</Application>
  <PresentationFormat>On-screen Show (4:3)</PresentationFormat>
  <Paragraphs>172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Gill Sans</vt:lpstr>
      <vt:lpstr>Gill Sans Light</vt:lpstr>
      <vt:lpstr>Gill Sans MT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105</cp:revision>
  <cp:lastPrinted>2016-02-10T14:31:42Z</cp:lastPrinted>
  <dcterms:created xsi:type="dcterms:W3CDTF">2016-02-10T11:30:09Z</dcterms:created>
  <dcterms:modified xsi:type="dcterms:W3CDTF">2016-11-19T15:30:08Z</dcterms:modified>
</cp:coreProperties>
</file>